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75" r:id="rId2"/>
    <p:sldId id="390" r:id="rId3"/>
    <p:sldId id="378" r:id="rId4"/>
    <p:sldId id="380" r:id="rId5"/>
    <p:sldId id="379" r:id="rId6"/>
    <p:sldId id="381" r:id="rId7"/>
    <p:sldId id="389" r:id="rId8"/>
    <p:sldId id="382" r:id="rId9"/>
    <p:sldId id="376" r:id="rId10"/>
    <p:sldId id="391" r:id="rId11"/>
    <p:sldId id="383" r:id="rId12"/>
    <p:sldId id="384" r:id="rId13"/>
    <p:sldId id="386" r:id="rId14"/>
    <p:sldId id="385" r:id="rId15"/>
    <p:sldId id="388"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118" d="100"/>
          <a:sy n="118" d="100"/>
        </p:scale>
        <p:origin x="-246" y="-108"/>
      </p:cViewPr>
      <p:guideLst>
        <p:guide orient="horz" pos="2160"/>
        <p:guide pos="3840"/>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359429"/>
            <a:ext cx="9144000" cy="2387600"/>
          </a:xfrm>
        </p:spPr>
        <p:txBody>
          <a:bodyPr anchor="b"/>
          <a:lstStyle>
            <a:lvl1pPr algn="ctr">
              <a:defRPr sz="6000">
                <a:solidFill>
                  <a:schemeClr val="accent1">
                    <a:lumMod val="60000"/>
                    <a:lumOff val="40000"/>
                  </a:schemeClr>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524000" y="399714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838199" y="6356350"/>
            <a:ext cx="3966411" cy="36512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de-DE" dirty="0" smtClean="0"/>
              <a:t>3. Jugendneujahrsempfang | 23. Januar 2019</a:t>
            </a:r>
          </a:p>
          <a:p>
            <a:endParaRPr lang="de-DE" dirty="0"/>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469E12A2-18C4-46C2-A80C-09AC57DD0DA3}" type="slidenum">
              <a:rPr lang="de-DE" smtClean="0"/>
              <a:t>‹Nr.›</a:t>
            </a:fld>
            <a:endParaRPr lang="de-DE"/>
          </a:p>
        </p:txBody>
      </p:sp>
    </p:spTree>
    <p:extLst>
      <p:ext uri="{BB962C8B-B14F-4D97-AF65-F5344CB8AC3E}">
        <p14:creationId xmlns:p14="http://schemas.microsoft.com/office/powerpoint/2010/main" val="153189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lumMod val="60000"/>
                    <a:lumOff val="40000"/>
                  </a:schemeClr>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82223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1850" y="1470026"/>
            <a:ext cx="10515600" cy="2852737"/>
          </a:xfrm>
        </p:spPr>
        <p:txBody>
          <a:bodyPr anchor="b"/>
          <a:lstStyle>
            <a:lvl1pPr>
              <a:defRPr sz="6000">
                <a:solidFill>
                  <a:schemeClr val="accent1">
                    <a:lumMod val="60000"/>
                    <a:lumOff val="40000"/>
                  </a:schemeClr>
                </a:solidFill>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a:xfrm>
            <a:off x="838199" y="6356350"/>
            <a:ext cx="3966411" cy="365125"/>
          </a:xfrm>
          <a:prstGeom prst="rect">
            <a:avLst/>
          </a:prstGeom>
        </p:spPr>
        <p:txBody>
          <a:bodyPr/>
          <a:lstStyle/>
          <a:p>
            <a:fld id="{CEDBF186-BCB2-4324-A0CD-19A8F46FAF08}" type="datetime1">
              <a:rPr lang="de-DE" smtClean="0"/>
              <a:t>30.01.2019</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469E12A2-18C4-46C2-A80C-09AC57DD0DA3}" type="slidenum">
              <a:rPr lang="de-DE" smtClean="0"/>
              <a:t>‹Nr.›</a:t>
            </a:fld>
            <a:endParaRPr lang="de-DE"/>
          </a:p>
        </p:txBody>
      </p:sp>
    </p:spTree>
    <p:extLst>
      <p:ext uri="{BB962C8B-B14F-4D97-AF65-F5344CB8AC3E}">
        <p14:creationId xmlns:p14="http://schemas.microsoft.com/office/powerpoint/2010/main" val="1478996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1441452"/>
            <a:ext cx="10515600" cy="1079853"/>
          </a:xfrm>
        </p:spPr>
        <p:txBody>
          <a:bodyPr/>
          <a:lstStyle>
            <a:lvl1pPr>
              <a:defRPr>
                <a:solidFill>
                  <a:schemeClr val="accent1">
                    <a:lumMod val="60000"/>
                    <a:lumOff val="40000"/>
                  </a:schemeClr>
                </a:solidFill>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838200" y="2619022"/>
            <a:ext cx="5181600" cy="340924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2619021"/>
            <a:ext cx="5181600" cy="340924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a:xfrm>
            <a:off x="838199" y="6356350"/>
            <a:ext cx="3966411" cy="365125"/>
          </a:xfrm>
          <a:prstGeom prst="rect">
            <a:avLst/>
          </a:prstGeom>
        </p:spPr>
        <p:txBody>
          <a:bodyPr/>
          <a:lstStyle/>
          <a:p>
            <a:fld id="{959704AE-CFF3-4789-9829-BD7BA6883553}" type="datetime1">
              <a:rPr lang="de-DE" smtClean="0"/>
              <a:t>30.01.2019</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610600" y="6356350"/>
            <a:ext cx="2743200" cy="365125"/>
          </a:xfrm>
          <a:prstGeom prst="rect">
            <a:avLst/>
          </a:prstGeom>
        </p:spPr>
        <p:txBody>
          <a:bodyPr/>
          <a:lstStyle/>
          <a:p>
            <a:fld id="{469E12A2-18C4-46C2-A80C-09AC57DD0DA3}" type="slidenum">
              <a:rPr lang="de-DE" smtClean="0"/>
              <a:t>‹Nr.›</a:t>
            </a:fld>
            <a:endParaRPr lang="de-DE"/>
          </a:p>
        </p:txBody>
      </p:sp>
    </p:spTree>
    <p:extLst>
      <p:ext uri="{BB962C8B-B14F-4D97-AF65-F5344CB8AC3E}">
        <p14:creationId xmlns:p14="http://schemas.microsoft.com/office/powerpoint/2010/main" val="244025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lei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8200" y="1892962"/>
            <a:ext cx="5157787" cy="823912"/>
          </a:xfrm>
        </p:spPr>
        <p:txBody>
          <a:bodyPr anchor="b"/>
          <a:lstStyle>
            <a:lvl1pPr marL="0" indent="0">
              <a:buNone/>
              <a:defRPr sz="24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3172177"/>
            <a:ext cx="5157787" cy="2791707"/>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6170612" y="1876920"/>
            <a:ext cx="5183188" cy="823912"/>
          </a:xfrm>
        </p:spPr>
        <p:txBody>
          <a:bodyPr anchor="b"/>
          <a:lstStyle>
            <a:lvl1pPr marL="0" indent="0">
              <a:buNone/>
              <a:defRPr sz="24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3172177"/>
            <a:ext cx="5183188" cy="2791707"/>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a:xfrm>
            <a:off x="838199" y="6356350"/>
            <a:ext cx="3966411" cy="365125"/>
          </a:xfrm>
          <a:prstGeom prst="rect">
            <a:avLst/>
          </a:prstGeom>
        </p:spPr>
        <p:txBody>
          <a:bodyPr/>
          <a:lstStyle/>
          <a:p>
            <a:fld id="{0594B430-C7BE-4DAB-A222-7446BBBE3950}" type="datetime1">
              <a:rPr lang="de-DE" smtClean="0"/>
              <a:t>30.01.2019</a:t>
            </a:fld>
            <a:endParaRPr lang="de-DE"/>
          </a:p>
        </p:txBody>
      </p:sp>
      <p:sp>
        <p:nvSpPr>
          <p:cNvPr id="8" name="Fußzeilenplatzhalter 7"/>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8610600" y="6356350"/>
            <a:ext cx="2743200" cy="365125"/>
          </a:xfrm>
          <a:prstGeom prst="rect">
            <a:avLst/>
          </a:prstGeom>
        </p:spPr>
        <p:txBody>
          <a:bodyPr/>
          <a:lstStyle/>
          <a:p>
            <a:fld id="{469E12A2-18C4-46C2-A80C-09AC57DD0DA3}" type="slidenum">
              <a:rPr lang="de-DE" smtClean="0"/>
              <a:t>‹Nr.›</a:t>
            </a:fld>
            <a:endParaRPr lang="de-DE"/>
          </a:p>
        </p:txBody>
      </p:sp>
    </p:spTree>
    <p:extLst>
      <p:ext uri="{BB962C8B-B14F-4D97-AF65-F5344CB8AC3E}">
        <p14:creationId xmlns:p14="http://schemas.microsoft.com/office/powerpoint/2010/main" val="152451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lumMod val="60000"/>
                    <a:lumOff val="40000"/>
                  </a:schemeClr>
                </a:solidFill>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a:xfrm>
            <a:off x="838199" y="6356350"/>
            <a:ext cx="3966411" cy="365125"/>
          </a:xfrm>
          <a:prstGeom prst="rect">
            <a:avLst/>
          </a:prstGeom>
        </p:spPr>
        <p:txBody>
          <a:bodyPr/>
          <a:lstStyle/>
          <a:p>
            <a:fld id="{5891D69E-409B-418C-8C36-67B14FB5AFE9}" type="datetime1">
              <a:rPr lang="de-DE" smtClean="0"/>
              <a:t>30.01.2019</a:t>
            </a:fld>
            <a:endParaRPr lang="de-DE"/>
          </a:p>
        </p:txBody>
      </p:sp>
      <p:sp>
        <p:nvSpPr>
          <p:cNvPr id="4" name="Fußzeilenplatzhalter 3"/>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8610600" y="6356350"/>
            <a:ext cx="2743200" cy="365125"/>
          </a:xfrm>
          <a:prstGeom prst="rect">
            <a:avLst/>
          </a:prstGeom>
        </p:spPr>
        <p:txBody>
          <a:bodyPr/>
          <a:lstStyle/>
          <a:p>
            <a:fld id="{469E12A2-18C4-46C2-A80C-09AC57DD0DA3}" type="slidenum">
              <a:rPr lang="de-DE" smtClean="0"/>
              <a:t>‹Nr.›</a:t>
            </a:fld>
            <a:endParaRPr lang="de-DE"/>
          </a:p>
        </p:txBody>
      </p:sp>
    </p:spTree>
    <p:extLst>
      <p:ext uri="{BB962C8B-B14F-4D97-AF65-F5344CB8AC3E}">
        <p14:creationId xmlns:p14="http://schemas.microsoft.com/office/powerpoint/2010/main" val="374035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199" y="6356350"/>
            <a:ext cx="3966411" cy="365125"/>
          </a:xfrm>
          <a:prstGeom prst="rect">
            <a:avLst/>
          </a:prstGeom>
        </p:spPr>
        <p:txBody>
          <a:bodyPr/>
          <a:lstStyle/>
          <a:p>
            <a:fld id="{F662C39F-0087-4B1F-8F6A-CAB250687A2C}" type="datetime1">
              <a:rPr lang="de-DE" smtClean="0"/>
              <a:t>30.01.2019</a:t>
            </a:fld>
            <a:endParaRPr lang="de-DE"/>
          </a:p>
        </p:txBody>
      </p:sp>
      <p:sp>
        <p:nvSpPr>
          <p:cNvPr id="3" name="Fußzeilenplatzhalter 2"/>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8610600" y="6356350"/>
            <a:ext cx="2743200" cy="365125"/>
          </a:xfrm>
          <a:prstGeom prst="rect">
            <a:avLst/>
          </a:prstGeom>
        </p:spPr>
        <p:txBody>
          <a:bodyPr/>
          <a:lstStyle/>
          <a:p>
            <a:fld id="{469E12A2-18C4-46C2-A80C-09AC57DD0DA3}" type="slidenum">
              <a:rPr lang="de-DE" smtClean="0"/>
              <a:t>‹Nr.›</a:t>
            </a:fld>
            <a:endParaRPr lang="de-DE"/>
          </a:p>
        </p:txBody>
      </p:sp>
    </p:spTree>
    <p:extLst>
      <p:ext uri="{BB962C8B-B14F-4D97-AF65-F5344CB8AC3E}">
        <p14:creationId xmlns:p14="http://schemas.microsoft.com/office/powerpoint/2010/main" val="271060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1309510"/>
            <a:ext cx="3932237" cy="1380067"/>
          </a:xfrm>
        </p:spPr>
        <p:txBody>
          <a:bodyPr anchor="b"/>
          <a:lstStyle>
            <a:lvl1pPr>
              <a:defRPr sz="3200">
                <a:solidFill>
                  <a:schemeClr val="accent1">
                    <a:lumMod val="60000"/>
                    <a:lumOff val="40000"/>
                  </a:schemeClr>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183188" y="1309510"/>
            <a:ext cx="6172200" cy="46536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839788" y="2833510"/>
            <a:ext cx="3932237" cy="3129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a:xfrm>
            <a:off x="838199" y="6356350"/>
            <a:ext cx="3966411" cy="365125"/>
          </a:xfrm>
          <a:prstGeom prst="rect">
            <a:avLst/>
          </a:prstGeom>
        </p:spPr>
        <p:txBody>
          <a:bodyPr/>
          <a:lstStyle/>
          <a:p>
            <a:fld id="{0E2A4158-2260-490E-B6A0-14760282F728}" type="datetime1">
              <a:rPr lang="de-DE" smtClean="0"/>
              <a:t>30.01.2019</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610600" y="6356350"/>
            <a:ext cx="2743200" cy="365125"/>
          </a:xfrm>
          <a:prstGeom prst="rect">
            <a:avLst/>
          </a:prstGeom>
        </p:spPr>
        <p:txBody>
          <a:bodyPr/>
          <a:lstStyle/>
          <a:p>
            <a:fld id="{469E12A2-18C4-46C2-A80C-09AC57DD0DA3}" type="slidenum">
              <a:rPr lang="de-DE" smtClean="0"/>
              <a:t>‹Nr.›</a:t>
            </a:fld>
            <a:endParaRPr lang="de-DE"/>
          </a:p>
        </p:txBody>
      </p:sp>
    </p:spTree>
    <p:extLst>
      <p:ext uri="{BB962C8B-B14F-4D97-AF65-F5344CB8AC3E}">
        <p14:creationId xmlns:p14="http://schemas.microsoft.com/office/powerpoint/2010/main" val="60483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1423543"/>
            <a:ext cx="3932237" cy="1287111"/>
          </a:xfrm>
        </p:spPr>
        <p:txBody>
          <a:bodyPr anchor="b"/>
          <a:lstStyle>
            <a:lvl1pPr>
              <a:defRPr sz="3200">
                <a:solidFill>
                  <a:schemeClr val="accent1">
                    <a:lumMod val="60000"/>
                    <a:lumOff val="40000"/>
                  </a:schemeClr>
                </a:solidFill>
              </a:defRPr>
            </a:lvl1pPr>
          </a:lstStyle>
          <a:p>
            <a:r>
              <a:rPr lang="de-DE" smtClean="0"/>
              <a:t>Titelmasterformat durch Klicken bearbeiten</a:t>
            </a:r>
            <a:endParaRPr lang="de-DE" dirty="0"/>
          </a:p>
        </p:txBody>
      </p:sp>
      <p:sp>
        <p:nvSpPr>
          <p:cNvPr id="3" name="Bildplatzhalter 2"/>
          <p:cNvSpPr>
            <a:spLocks noGrp="1"/>
          </p:cNvSpPr>
          <p:nvPr>
            <p:ph type="pic" idx="1"/>
          </p:nvPr>
        </p:nvSpPr>
        <p:spPr>
          <a:xfrm>
            <a:off x="5183188" y="1423543"/>
            <a:ext cx="6172200" cy="457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838200" y="3024670"/>
            <a:ext cx="3932237" cy="29725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a:xfrm>
            <a:off x="838199" y="6356350"/>
            <a:ext cx="3966411" cy="365125"/>
          </a:xfrm>
          <a:prstGeom prst="rect">
            <a:avLst/>
          </a:prstGeom>
        </p:spPr>
        <p:txBody>
          <a:bodyPr/>
          <a:lstStyle/>
          <a:p>
            <a:fld id="{9DE0F368-4B09-4005-9463-2D95C665FADA}" type="datetime1">
              <a:rPr lang="de-DE" smtClean="0"/>
              <a:t>30.01.2019</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610600" y="6356350"/>
            <a:ext cx="2743200" cy="365125"/>
          </a:xfrm>
          <a:prstGeom prst="rect">
            <a:avLst/>
          </a:prstGeom>
        </p:spPr>
        <p:txBody>
          <a:bodyPr/>
          <a:lstStyle/>
          <a:p>
            <a:fld id="{469E12A2-18C4-46C2-A80C-09AC57DD0DA3}" type="slidenum">
              <a:rPr lang="de-DE" smtClean="0"/>
              <a:t>‹Nr.›</a:t>
            </a:fld>
            <a:endParaRPr lang="de-DE"/>
          </a:p>
        </p:txBody>
      </p:sp>
    </p:spTree>
    <p:extLst>
      <p:ext uri="{BB962C8B-B14F-4D97-AF65-F5344CB8AC3E}">
        <p14:creationId xmlns:p14="http://schemas.microsoft.com/office/powerpoint/2010/main" val="124834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34155" y="1441452"/>
            <a:ext cx="10515600" cy="1079853"/>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934155" y="2720622"/>
            <a:ext cx="10515600" cy="3336751"/>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cxnSp>
        <p:nvCxnSpPr>
          <p:cNvPr id="8" name="Gerader Verbinder 7"/>
          <p:cNvCxnSpPr/>
          <p:nvPr/>
        </p:nvCxnSpPr>
        <p:spPr>
          <a:xfrm>
            <a:off x="838200" y="1162756"/>
            <a:ext cx="10707511" cy="0"/>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
        <p:nvSpPr>
          <p:cNvPr id="10" name="Ellipse 9"/>
          <p:cNvSpPr/>
          <p:nvPr/>
        </p:nvSpPr>
        <p:spPr>
          <a:xfrm>
            <a:off x="10365431" y="187374"/>
            <a:ext cx="1041991" cy="12540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85509" y="188415"/>
            <a:ext cx="1201834" cy="1366246"/>
          </a:xfrm>
          <a:prstGeom prst="rect">
            <a:avLst/>
          </a:prstGeom>
        </p:spPr>
      </p:pic>
      <p:sp>
        <p:nvSpPr>
          <p:cNvPr id="7" name="Textfeld 6"/>
          <p:cNvSpPr txBox="1"/>
          <p:nvPr/>
        </p:nvSpPr>
        <p:spPr>
          <a:xfrm>
            <a:off x="7108154" y="770852"/>
            <a:ext cx="3198909" cy="369332"/>
          </a:xfrm>
          <a:prstGeom prst="rect">
            <a:avLst/>
          </a:prstGeom>
          <a:noFill/>
        </p:spPr>
        <p:txBody>
          <a:bodyPr wrap="square" rtlCol="0">
            <a:spAutoFit/>
          </a:bodyPr>
          <a:lstStyle/>
          <a:p>
            <a:r>
              <a:rPr lang="de-DE" dirty="0" smtClean="0">
                <a:solidFill>
                  <a:schemeClr val="bg1"/>
                </a:solidFill>
              </a:rPr>
              <a:t>Stadt Lübbenau/Spreewald</a:t>
            </a:r>
            <a:endParaRPr lang="de-DE" dirty="0">
              <a:solidFill>
                <a:schemeClr val="bg1"/>
              </a:solidFill>
            </a:endParaRPr>
          </a:p>
        </p:txBody>
      </p:sp>
      <p:sp>
        <p:nvSpPr>
          <p:cNvPr id="14" name="Foliennummernplatzhalter 4"/>
          <p:cNvSpPr txBox="1">
            <a:spLocks/>
          </p:cNvSpPr>
          <p:nvPr userDrawn="1"/>
        </p:nvSpPr>
        <p:spPr>
          <a:xfrm>
            <a:off x="8610601" y="6364372"/>
            <a:ext cx="27432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1200" dirty="0" smtClean="0">
                <a:solidFill>
                  <a:schemeClr val="bg1"/>
                </a:solidFill>
              </a:rPr>
              <a:t>Folie </a:t>
            </a:r>
            <a:fld id="{469E12A2-18C4-46C2-A80C-09AC57DD0DA3}" type="slidenum">
              <a:rPr lang="de-DE" sz="1200" smtClean="0">
                <a:solidFill>
                  <a:schemeClr val="bg1"/>
                </a:solidFill>
              </a:rPr>
              <a:pPr algn="r"/>
              <a:t>‹Nr.›</a:t>
            </a:fld>
            <a:endParaRPr lang="de-DE" dirty="0">
              <a:solidFill>
                <a:schemeClr val="bg1"/>
              </a:solidFill>
            </a:endParaRPr>
          </a:p>
        </p:txBody>
      </p:sp>
      <p:sp>
        <p:nvSpPr>
          <p:cNvPr id="18" name="Datumsplatzhalter 3"/>
          <p:cNvSpPr txBox="1">
            <a:spLocks/>
          </p:cNvSpPr>
          <p:nvPr userDrawn="1"/>
        </p:nvSpPr>
        <p:spPr>
          <a:xfrm>
            <a:off x="838200" y="6364372"/>
            <a:ext cx="3966411" cy="365125"/>
          </a:xfrm>
          <a:prstGeom prst="rect">
            <a:avLst/>
          </a:prstGeom>
        </p:spPr>
        <p:txBody>
          <a:bodyPr/>
          <a:lstStyle>
            <a:defPPr>
              <a:defRPr lang="de-DE"/>
            </a:defPPr>
            <a:lvl1pPr marL="0" marR="0" indent="0" algn="l" defTabSz="914400" rtl="0" eaLnBrk="1" fontAlgn="auto" latinLnBrk="0" hangingPunct="1">
              <a:lnSpc>
                <a:spcPct val="100000"/>
              </a:lnSpc>
              <a:spcBef>
                <a:spcPts val="0"/>
              </a:spcBef>
              <a:spcAft>
                <a:spcPts val="0"/>
              </a:spcAft>
              <a:buClrTx/>
              <a:buSzTx/>
              <a:buFontTx/>
              <a:buNone/>
              <a:tabLs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200" dirty="0" smtClean="0">
                <a:solidFill>
                  <a:schemeClr val="bg1"/>
                </a:solidFill>
              </a:rPr>
              <a:t>Hauptausschuss | 30. Januar 2019</a:t>
            </a:r>
          </a:p>
          <a:p>
            <a:endParaRPr lang="de-DE" sz="1200" dirty="0">
              <a:solidFill>
                <a:schemeClr val="bg1"/>
              </a:solidFill>
            </a:endParaRPr>
          </a:p>
        </p:txBody>
      </p:sp>
      <p:sp>
        <p:nvSpPr>
          <p:cNvPr id="19" name="Datumsplatzhalter 3"/>
          <p:cNvSpPr txBox="1">
            <a:spLocks/>
          </p:cNvSpPr>
          <p:nvPr userDrawn="1"/>
        </p:nvSpPr>
        <p:spPr>
          <a:xfrm>
            <a:off x="4112795" y="6364373"/>
            <a:ext cx="3966411" cy="365125"/>
          </a:xfrm>
          <a:prstGeom prst="rect">
            <a:avLst/>
          </a:prstGeom>
        </p:spPr>
        <p:txBody>
          <a:bodyPr/>
          <a:lstStyle>
            <a:defPPr>
              <a:defRPr lang="de-DE"/>
            </a:defPPr>
            <a:lvl1pPr marL="0" marR="0" indent="0" algn="l" defTabSz="914400" rtl="0" eaLnBrk="1" fontAlgn="auto" latinLnBrk="0" hangingPunct="1">
              <a:lnSpc>
                <a:spcPct val="100000"/>
              </a:lnSpc>
              <a:spcBef>
                <a:spcPts val="0"/>
              </a:spcBef>
              <a:spcAft>
                <a:spcPts val="0"/>
              </a:spcAft>
              <a:buClrTx/>
              <a:buSzTx/>
              <a:buFontTx/>
              <a:buNone/>
              <a:tabLs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b="1" dirty="0" smtClean="0">
                <a:solidFill>
                  <a:schemeClr val="bg1"/>
                </a:solidFill>
              </a:rPr>
              <a:t>Projekt „Rad statt Auto“</a:t>
            </a:r>
          </a:p>
          <a:p>
            <a:pPr algn="ctr"/>
            <a:endParaRPr lang="de-DE" sz="1200" b="1" dirty="0">
              <a:solidFill>
                <a:schemeClr val="bg1"/>
              </a:solidFill>
            </a:endParaRPr>
          </a:p>
        </p:txBody>
      </p:sp>
      <p:cxnSp>
        <p:nvCxnSpPr>
          <p:cNvPr id="20" name="Gerader Verbinder 7"/>
          <p:cNvCxnSpPr/>
          <p:nvPr userDrawn="1"/>
        </p:nvCxnSpPr>
        <p:spPr>
          <a:xfrm>
            <a:off x="838201" y="6207966"/>
            <a:ext cx="10707511" cy="0"/>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9583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3565" y="1789408"/>
            <a:ext cx="11313568" cy="630109"/>
          </a:xfrm>
        </p:spPr>
        <p:txBody>
          <a:bodyPr>
            <a:noAutofit/>
          </a:bodyPr>
          <a:lstStyle/>
          <a:p>
            <a:r>
              <a:rPr lang="de-DE" sz="2800" dirty="0" smtClean="0"/>
              <a:t>Jede große Idee, sobald sie in die Erscheinung tritt, wirkt tyrannisch.         								       </a:t>
            </a:r>
            <a:r>
              <a:rPr lang="de-DE" sz="1600" i="1" dirty="0" smtClean="0"/>
              <a:t>Johann Wolfgang von Goethe</a:t>
            </a:r>
            <a:endParaRPr lang="de-DE" sz="2800" dirty="0"/>
          </a:p>
        </p:txBody>
      </p:sp>
      <p:pic>
        <p:nvPicPr>
          <p:cNvPr id="1026" name="Picture 2" descr="Abbildung aus der technischen Beschreibung der Laufmaschine von Karl von Drais, publiziert im Herbst 1817. Damit Nachbauer es nicht allzu leicht hatten, verdeckte der Fahrer auf der Zeichnung mit seinem Bein die Bremse. Drais war am 12. Juni 1817 mit seiner neuen Laufmaschine erstmals von Mannheim nach Schwetzigen und zurÃ¼ck gefahren und schaffte im Schnitt ein Tempo von 15 km/h."/>
          <p:cNvPicPr>
            <a:picLocks noChangeAspect="1" noChangeArrowheads="1"/>
          </p:cNvPicPr>
          <p:nvPr/>
        </p:nvPicPr>
        <p:blipFill rotWithShape="1">
          <a:blip r:embed="rId2">
            <a:extLst>
              <a:ext uri="{28A0092B-C50C-407E-A947-70E740481C1C}">
                <a14:useLocalDpi xmlns:a14="http://schemas.microsoft.com/office/drawing/2010/main" val="0"/>
              </a:ext>
            </a:extLst>
          </a:blip>
          <a:srcRect l="12860" r="11134"/>
          <a:stretch/>
        </p:blipFill>
        <p:spPr bwMode="auto">
          <a:xfrm>
            <a:off x="849664" y="3140227"/>
            <a:ext cx="2535977" cy="1876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hteck 2"/>
          <p:cNvSpPr/>
          <p:nvPr/>
        </p:nvSpPr>
        <p:spPr>
          <a:xfrm>
            <a:off x="1095354" y="5114163"/>
            <a:ext cx="2042546" cy="615553"/>
          </a:xfrm>
          <a:prstGeom prst="rect">
            <a:avLst/>
          </a:prstGeom>
        </p:spPr>
        <p:txBody>
          <a:bodyPr wrap="none">
            <a:spAutoFit/>
          </a:bodyPr>
          <a:lstStyle/>
          <a:p>
            <a:pPr algn="ctr"/>
            <a:r>
              <a:rPr lang="de-DE" b="1" dirty="0" smtClean="0">
                <a:solidFill>
                  <a:schemeClr val="accent1">
                    <a:lumMod val="60000"/>
                    <a:lumOff val="40000"/>
                  </a:schemeClr>
                </a:solidFill>
              </a:rPr>
              <a:t>Laufmaschine</a:t>
            </a:r>
          </a:p>
          <a:p>
            <a:pPr algn="ctr"/>
            <a:r>
              <a:rPr lang="de-DE" sz="1600" dirty="0" smtClean="0">
                <a:solidFill>
                  <a:schemeClr val="accent1">
                    <a:lumMod val="60000"/>
                    <a:lumOff val="40000"/>
                  </a:schemeClr>
                </a:solidFill>
              </a:rPr>
              <a:t>Karl von </a:t>
            </a:r>
            <a:r>
              <a:rPr lang="de-DE" sz="1600" dirty="0" err="1" smtClean="0">
                <a:solidFill>
                  <a:schemeClr val="accent1">
                    <a:lumMod val="60000"/>
                    <a:lumOff val="40000"/>
                  </a:schemeClr>
                </a:solidFill>
              </a:rPr>
              <a:t>Drais</a:t>
            </a:r>
            <a:r>
              <a:rPr lang="de-DE" sz="1600" dirty="0" smtClean="0">
                <a:solidFill>
                  <a:schemeClr val="accent1">
                    <a:lumMod val="60000"/>
                    <a:lumOff val="40000"/>
                  </a:schemeClr>
                </a:solidFill>
              </a:rPr>
              <a:t>, 1817</a:t>
            </a:r>
            <a:endParaRPr lang="de-DE" sz="1600" dirty="0">
              <a:solidFill>
                <a:schemeClr val="accent1">
                  <a:lumMod val="60000"/>
                  <a:lumOff val="40000"/>
                </a:schemeClr>
              </a:solidFill>
            </a:endParaRPr>
          </a:p>
        </p:txBody>
      </p:sp>
      <p:grpSp>
        <p:nvGrpSpPr>
          <p:cNvPr id="8" name="Gruppieren 7"/>
          <p:cNvGrpSpPr/>
          <p:nvPr/>
        </p:nvGrpSpPr>
        <p:grpSpPr>
          <a:xfrm>
            <a:off x="3735461" y="3140227"/>
            <a:ext cx="2502443" cy="2588141"/>
            <a:chOff x="3554225" y="3140227"/>
            <a:chExt cx="2502443" cy="2588141"/>
          </a:xfrm>
        </p:grpSpPr>
        <p:pic>
          <p:nvPicPr>
            <p:cNvPr id="1028" name="Picture 4" descr="https://upload.wikimedia.org/wikipedia/commons/3/30/Stephenson%27s_Rock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4225" y="3140227"/>
              <a:ext cx="2502443" cy="1876832"/>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3617986" y="5112815"/>
              <a:ext cx="2383858" cy="615553"/>
            </a:xfrm>
            <a:prstGeom prst="rect">
              <a:avLst/>
            </a:prstGeom>
          </p:spPr>
          <p:txBody>
            <a:bodyPr wrap="none">
              <a:spAutoFit/>
            </a:bodyPr>
            <a:lstStyle/>
            <a:p>
              <a:pPr algn="ctr"/>
              <a:r>
                <a:rPr lang="de-DE" b="1" dirty="0" smtClean="0">
                  <a:solidFill>
                    <a:schemeClr val="accent1">
                      <a:lumMod val="60000"/>
                      <a:lumOff val="40000"/>
                    </a:schemeClr>
                  </a:solidFill>
                </a:rPr>
                <a:t>Dampflokomotive</a:t>
              </a:r>
            </a:p>
            <a:p>
              <a:pPr algn="ctr"/>
              <a:r>
                <a:rPr lang="de-DE" sz="1600" dirty="0" smtClean="0">
                  <a:solidFill>
                    <a:schemeClr val="accent1">
                      <a:lumMod val="60000"/>
                      <a:lumOff val="40000"/>
                    </a:schemeClr>
                  </a:solidFill>
                </a:rPr>
                <a:t>Richard Trevithick, 1804</a:t>
              </a:r>
              <a:endParaRPr lang="de-DE" sz="1600" dirty="0">
                <a:solidFill>
                  <a:schemeClr val="accent1">
                    <a:lumMod val="60000"/>
                    <a:lumOff val="40000"/>
                  </a:schemeClr>
                </a:solidFill>
              </a:endParaRPr>
            </a:p>
          </p:txBody>
        </p:sp>
      </p:grpSp>
      <p:grpSp>
        <p:nvGrpSpPr>
          <p:cNvPr id="6" name="Gruppieren 5"/>
          <p:cNvGrpSpPr/>
          <p:nvPr/>
        </p:nvGrpSpPr>
        <p:grpSpPr>
          <a:xfrm>
            <a:off x="6632375" y="3140227"/>
            <a:ext cx="2768878" cy="2594885"/>
            <a:chOff x="6212237" y="3140227"/>
            <a:chExt cx="2768878" cy="2594885"/>
          </a:xfrm>
        </p:grpSpPr>
        <p:pic>
          <p:nvPicPr>
            <p:cNvPr id="1030" name="Picture 6" descr="https://upload.wikimedia.org/wikipedia/commons/thumb/9/95/Wrightflyer.jpg/1920px-Wrightfly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46" t="9202"/>
            <a:stretch/>
          </p:blipFill>
          <p:spPr bwMode="auto">
            <a:xfrm>
              <a:off x="6212237" y="3140227"/>
              <a:ext cx="2768878" cy="1876831"/>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6473570" y="5119559"/>
              <a:ext cx="2269660" cy="615553"/>
            </a:xfrm>
            <a:prstGeom prst="rect">
              <a:avLst/>
            </a:prstGeom>
          </p:spPr>
          <p:txBody>
            <a:bodyPr wrap="none">
              <a:spAutoFit/>
            </a:bodyPr>
            <a:lstStyle/>
            <a:p>
              <a:pPr algn="ctr"/>
              <a:r>
                <a:rPr lang="de-DE" b="1" dirty="0" smtClean="0">
                  <a:solidFill>
                    <a:schemeClr val="accent1">
                      <a:lumMod val="60000"/>
                      <a:lumOff val="40000"/>
                    </a:schemeClr>
                  </a:solidFill>
                </a:rPr>
                <a:t>Motorflugzeug</a:t>
              </a:r>
            </a:p>
            <a:p>
              <a:pPr algn="ctr"/>
              <a:r>
                <a:rPr lang="de-DE" sz="1600" dirty="0" smtClean="0">
                  <a:solidFill>
                    <a:schemeClr val="accent1">
                      <a:lumMod val="60000"/>
                      <a:lumOff val="40000"/>
                    </a:schemeClr>
                  </a:solidFill>
                </a:rPr>
                <a:t>Gebrüder Wright, 1903</a:t>
              </a:r>
              <a:endParaRPr lang="de-DE" sz="1600" dirty="0">
                <a:solidFill>
                  <a:schemeClr val="accent1">
                    <a:lumMod val="60000"/>
                    <a:lumOff val="40000"/>
                  </a:schemeClr>
                </a:solidFill>
              </a:endParaRPr>
            </a:p>
          </p:txBody>
        </p:sp>
      </p:grpSp>
      <p:grpSp>
        <p:nvGrpSpPr>
          <p:cNvPr id="11" name="Gruppieren 10"/>
          <p:cNvGrpSpPr/>
          <p:nvPr/>
        </p:nvGrpSpPr>
        <p:grpSpPr>
          <a:xfrm>
            <a:off x="9571371" y="3140228"/>
            <a:ext cx="2064989" cy="2593536"/>
            <a:chOff x="9571371" y="3140228"/>
            <a:chExt cx="2064989" cy="2593536"/>
          </a:xfrm>
        </p:grpSpPr>
        <p:sp>
          <p:nvSpPr>
            <p:cNvPr id="10" name="Rechteck 9"/>
            <p:cNvSpPr/>
            <p:nvPr/>
          </p:nvSpPr>
          <p:spPr>
            <a:xfrm>
              <a:off x="9571371" y="5118211"/>
              <a:ext cx="2064989" cy="615553"/>
            </a:xfrm>
            <a:prstGeom prst="rect">
              <a:avLst/>
            </a:prstGeom>
          </p:spPr>
          <p:txBody>
            <a:bodyPr wrap="none">
              <a:spAutoFit/>
            </a:bodyPr>
            <a:lstStyle/>
            <a:p>
              <a:pPr algn="ctr"/>
              <a:r>
                <a:rPr lang="de-DE" b="1" dirty="0" smtClean="0">
                  <a:solidFill>
                    <a:schemeClr val="accent1">
                      <a:lumMod val="60000"/>
                      <a:lumOff val="40000"/>
                    </a:schemeClr>
                  </a:solidFill>
                </a:rPr>
                <a:t>Brückenschieber</a:t>
              </a:r>
            </a:p>
            <a:p>
              <a:pPr algn="ctr"/>
              <a:r>
                <a:rPr lang="de-DE" sz="1600" dirty="0" smtClean="0">
                  <a:solidFill>
                    <a:schemeClr val="accent1">
                      <a:lumMod val="60000"/>
                      <a:lumOff val="40000"/>
                    </a:schemeClr>
                  </a:solidFill>
                </a:rPr>
                <a:t>Lübbenau, 2019</a:t>
              </a:r>
              <a:endParaRPr lang="de-DE" sz="1600" dirty="0">
                <a:solidFill>
                  <a:schemeClr val="accent1">
                    <a:lumMod val="60000"/>
                    <a:lumOff val="40000"/>
                  </a:schemeClr>
                </a:solidFill>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816"/>
            <a:stretch/>
          </p:blipFill>
          <p:spPr bwMode="auto">
            <a:xfrm>
              <a:off x="9828864" y="3140228"/>
              <a:ext cx="1550002" cy="190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91925998"/>
      </p:ext>
    </p:extLst>
  </p:cSld>
  <p:clrMapOvr>
    <a:masterClrMapping/>
  </p:clrMapOvr>
  <mc:AlternateContent xmlns:mc="http://schemas.openxmlformats.org/markup-compatibility/2006" xmlns:p14="http://schemas.microsoft.com/office/powerpoint/2010/main">
    <mc:Choice Requires="p14">
      <p:transition spd="slow" p14:dur="2000" advTm="4873"/>
    </mc:Choice>
    <mc:Fallback xmlns="">
      <p:transition spd="slow" advTm="487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739304" y="720000"/>
            <a:ext cx="11034607" cy="1446550"/>
          </a:xfrm>
          <a:prstGeom prst="rect">
            <a:avLst/>
          </a:prstGeom>
        </p:spPr>
        <p:txBody>
          <a:bodyPr wrap="square">
            <a:spAutoFit/>
          </a:bodyPr>
          <a:lstStyle/>
          <a:p>
            <a:r>
              <a:rPr lang="de-DE" b="1" dirty="0" smtClean="0">
                <a:solidFill>
                  <a:schemeClr val="accent1">
                    <a:lumMod val="60000"/>
                    <a:lumOff val="40000"/>
                  </a:schemeClr>
                </a:solidFill>
              </a:rPr>
              <a:t>Terminkette Projekt „Rad statt Auto“</a:t>
            </a:r>
          </a:p>
          <a:p>
            <a:endParaRPr lang="de-DE" b="1" dirty="0">
              <a:solidFill>
                <a:schemeClr val="accent1">
                  <a:lumMod val="60000"/>
                  <a:lumOff val="40000"/>
                </a:schemeClr>
              </a:solidFill>
            </a:endParaRPr>
          </a:p>
          <a:p>
            <a:r>
              <a:rPr lang="de-DE" b="1" dirty="0" smtClean="0">
                <a:solidFill>
                  <a:schemeClr val="accent1">
                    <a:lumMod val="60000"/>
                    <a:lumOff val="40000"/>
                  </a:schemeClr>
                </a:solidFill>
              </a:rPr>
              <a:t>2019</a:t>
            </a:r>
            <a:endParaRPr lang="de-DE" b="1" dirty="0" smtClean="0">
              <a:solidFill>
                <a:schemeClr val="accent1">
                  <a:lumMod val="60000"/>
                  <a:lumOff val="40000"/>
                </a:schemeClr>
              </a:solidFill>
            </a:endParaRPr>
          </a:p>
          <a:p>
            <a:endParaRPr lang="de-DE" b="1" dirty="0" smtClean="0">
              <a:solidFill>
                <a:schemeClr val="accent1">
                  <a:lumMod val="60000"/>
                  <a:lumOff val="40000"/>
                </a:schemeClr>
              </a:solidFill>
            </a:endParaRPr>
          </a:p>
          <a:p>
            <a:pPr marL="285750" indent="-285750">
              <a:buFont typeface="Arial" panose="020B0604020202020204" pitchFamily="34" charset="0"/>
              <a:buChar char="•"/>
            </a:pPr>
            <a:r>
              <a:rPr lang="de-DE" sz="1600" dirty="0" smtClean="0">
                <a:solidFill>
                  <a:schemeClr val="accent1">
                    <a:lumMod val="60000"/>
                    <a:lumOff val="40000"/>
                  </a:schemeClr>
                </a:solidFill>
              </a:rPr>
              <a:t>6. Januar 	Präsentation beim Neujahrsempfang der Stadt Lübbenau/Spreewald</a:t>
            </a:r>
            <a:endParaRPr lang="de-DE" sz="1600" dirty="0">
              <a:solidFill>
                <a:schemeClr val="accent1">
                  <a:lumMod val="60000"/>
                  <a:lumOff val="40000"/>
                </a:schemeClr>
              </a:solidFill>
            </a:endParaRPr>
          </a:p>
        </p:txBody>
      </p:sp>
      <p:pic>
        <p:nvPicPr>
          <p:cNvPr id="4098" name="Picture 2" descr="C:\Users\michael\AppData\Local\Temp\NE_2019_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478" y="2801360"/>
            <a:ext cx="5543045" cy="3117963"/>
          </a:xfrm>
          <a:prstGeom prst="rect">
            <a:avLst/>
          </a:prstGeom>
          <a:ln>
            <a:noFill/>
          </a:ln>
          <a:effectLst>
            <a:outerShdw blurRad="292100" dist="139700" dir="2700000" algn="tl" rotWithShape="0">
              <a:schemeClr val="bg1">
                <a:alpha val="6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482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9305" y="1301132"/>
            <a:ext cx="3557566" cy="1631216"/>
          </a:xfrm>
          <a:prstGeom prst="rect">
            <a:avLst/>
          </a:prstGeom>
        </p:spPr>
        <p:txBody>
          <a:bodyPr wrap="square">
            <a:spAutoFit/>
          </a:bodyPr>
          <a:lstStyle/>
          <a:p>
            <a:r>
              <a:rPr lang="de-DE" b="1" dirty="0" smtClean="0">
                <a:solidFill>
                  <a:schemeClr val="accent1">
                    <a:lumMod val="60000"/>
                    <a:lumOff val="40000"/>
                  </a:schemeClr>
                </a:solidFill>
              </a:rPr>
              <a:t>Stufenbrücken</a:t>
            </a:r>
          </a:p>
          <a:p>
            <a:endParaRPr lang="de-DE" b="1" dirty="0" smtClean="0">
              <a:solidFill>
                <a:schemeClr val="accent1">
                  <a:lumMod val="60000"/>
                  <a:lumOff val="40000"/>
                </a:schemeClr>
              </a:solidFill>
            </a:endParaRPr>
          </a:p>
          <a:p>
            <a:pPr marL="285750" indent="-285750">
              <a:buFont typeface="Arial" panose="020B0604020202020204" pitchFamily="34" charset="0"/>
              <a:buChar char="•"/>
            </a:pPr>
            <a:r>
              <a:rPr lang="de-DE" sz="1600" dirty="0" smtClean="0">
                <a:solidFill>
                  <a:schemeClr val="accent1">
                    <a:lumMod val="60000"/>
                    <a:lumOff val="40000"/>
                  </a:schemeClr>
                </a:solidFill>
              </a:rPr>
              <a:t>Brückenschäden durch Pedale</a:t>
            </a:r>
          </a:p>
          <a:p>
            <a:pPr marL="285750" indent="-285750">
              <a:buFont typeface="Arial" panose="020B0604020202020204" pitchFamily="34" charset="0"/>
              <a:buChar char="•"/>
            </a:pPr>
            <a:r>
              <a:rPr lang="de-DE" sz="1600" dirty="0" smtClean="0">
                <a:solidFill>
                  <a:schemeClr val="accent1">
                    <a:lumMod val="60000"/>
                    <a:lumOff val="40000"/>
                  </a:schemeClr>
                </a:solidFill>
              </a:rPr>
              <a:t>Unfallgefahr durch hängenbleiben an der Brücke</a:t>
            </a:r>
          </a:p>
          <a:p>
            <a:pPr marL="285750" indent="-285750">
              <a:buFont typeface="Arial" panose="020B0604020202020204" pitchFamily="34" charset="0"/>
              <a:buChar char="•"/>
            </a:pPr>
            <a:r>
              <a:rPr lang="de-DE" sz="1600" dirty="0" smtClean="0">
                <a:solidFill>
                  <a:schemeClr val="accent1">
                    <a:lumMod val="60000"/>
                    <a:lumOff val="40000"/>
                  </a:schemeClr>
                </a:solidFill>
              </a:rPr>
              <a:t>mühsames übersetzen</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58" r="21222"/>
          <a:stretch/>
        </p:blipFill>
        <p:spPr bwMode="auto">
          <a:xfrm>
            <a:off x="4509570" y="1332000"/>
            <a:ext cx="2833952"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326" r="22331"/>
          <a:stretch/>
        </p:blipFill>
        <p:spPr bwMode="auto">
          <a:xfrm>
            <a:off x="7517492" y="1332000"/>
            <a:ext cx="2816037"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166" y="3834492"/>
            <a:ext cx="2008244" cy="2158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663166" y="3834492"/>
            <a:ext cx="2008244" cy="21582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p:cNvSpPr>
            <a:spLocks noChangeAspect="1"/>
          </p:cNvSpPr>
          <p:nvPr/>
        </p:nvSpPr>
        <p:spPr>
          <a:xfrm>
            <a:off x="5009161" y="3746611"/>
            <a:ext cx="720000" cy="72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 Verbindung 5"/>
          <p:cNvCxnSpPr>
            <a:stCxn id="2" idx="3"/>
            <a:endCxn id="3" idx="2"/>
          </p:cNvCxnSpPr>
          <p:nvPr/>
        </p:nvCxnSpPr>
        <p:spPr>
          <a:xfrm flipV="1">
            <a:off x="4671410" y="4106611"/>
            <a:ext cx="337751" cy="8070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hteck 4"/>
          <p:cNvSpPr/>
          <p:nvPr/>
        </p:nvSpPr>
        <p:spPr>
          <a:xfrm>
            <a:off x="738000" y="720000"/>
            <a:ext cx="3390672" cy="369332"/>
          </a:xfrm>
          <a:prstGeom prst="rect">
            <a:avLst/>
          </a:prstGeom>
        </p:spPr>
        <p:txBody>
          <a:bodyPr wrap="none">
            <a:spAutoFit/>
          </a:bodyPr>
          <a:lstStyle/>
          <a:p>
            <a:r>
              <a:rPr lang="de-DE" b="1" dirty="0" smtClean="0">
                <a:solidFill>
                  <a:schemeClr val="accent1">
                    <a:lumMod val="60000"/>
                    <a:lumOff val="40000"/>
                  </a:schemeClr>
                </a:solidFill>
              </a:rPr>
              <a:t>Pilotprojekt Brückenschieber</a:t>
            </a:r>
            <a:endParaRPr lang="de-DE" b="1" dirty="0">
              <a:solidFill>
                <a:schemeClr val="accent1">
                  <a:lumMod val="60000"/>
                  <a:lumOff val="40000"/>
                </a:schemeClr>
              </a:solidFill>
            </a:endParaRPr>
          </a:p>
        </p:txBody>
      </p:sp>
    </p:spTree>
    <p:extLst>
      <p:ext uri="{BB962C8B-B14F-4D97-AF65-F5344CB8AC3E}">
        <p14:creationId xmlns:p14="http://schemas.microsoft.com/office/powerpoint/2010/main" val="1370889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9305" y="1301132"/>
            <a:ext cx="3557566" cy="1384995"/>
          </a:xfrm>
          <a:prstGeom prst="rect">
            <a:avLst/>
          </a:prstGeom>
        </p:spPr>
        <p:txBody>
          <a:bodyPr wrap="square">
            <a:spAutoFit/>
          </a:bodyPr>
          <a:lstStyle/>
          <a:p>
            <a:r>
              <a:rPr lang="de-DE" b="1" dirty="0" smtClean="0">
                <a:solidFill>
                  <a:schemeClr val="accent1">
                    <a:lumMod val="60000"/>
                    <a:lumOff val="40000"/>
                  </a:schemeClr>
                </a:solidFill>
              </a:rPr>
              <a:t>Brückenschieber</a:t>
            </a:r>
          </a:p>
          <a:p>
            <a:endParaRPr lang="de-DE" b="1" dirty="0" smtClean="0">
              <a:solidFill>
                <a:schemeClr val="accent1">
                  <a:lumMod val="60000"/>
                  <a:lumOff val="40000"/>
                </a:schemeClr>
              </a:solidFill>
            </a:endParaRPr>
          </a:p>
          <a:p>
            <a:pPr marL="285750" indent="-285750">
              <a:buFont typeface="Arial" panose="020B0604020202020204" pitchFamily="34" charset="0"/>
              <a:buChar char="•"/>
            </a:pPr>
            <a:r>
              <a:rPr lang="de-DE" sz="1600" dirty="0" smtClean="0">
                <a:solidFill>
                  <a:schemeClr val="accent1">
                    <a:lumMod val="60000"/>
                    <a:lumOff val="40000"/>
                  </a:schemeClr>
                </a:solidFill>
              </a:rPr>
              <a:t>bequem, sicher </a:t>
            </a:r>
            <a:r>
              <a:rPr lang="de-DE" sz="1600" dirty="0">
                <a:solidFill>
                  <a:schemeClr val="accent1">
                    <a:lumMod val="60000"/>
                    <a:lumOff val="40000"/>
                  </a:schemeClr>
                </a:solidFill>
              </a:rPr>
              <a:t>und einfach über Stufenbrücken</a:t>
            </a:r>
          </a:p>
          <a:p>
            <a:pPr marL="285750" indent="-285750">
              <a:buFont typeface="Arial" panose="020B0604020202020204" pitchFamily="34" charset="0"/>
              <a:buChar char="•"/>
            </a:pPr>
            <a:r>
              <a:rPr lang="de-DE" sz="1600" dirty="0" smtClean="0">
                <a:solidFill>
                  <a:schemeClr val="accent1">
                    <a:lumMod val="60000"/>
                    <a:lumOff val="40000"/>
                  </a:schemeClr>
                </a:solidFill>
              </a:rPr>
              <a:t>Einzigartig </a:t>
            </a:r>
            <a:r>
              <a:rPr lang="de-DE" sz="1600" dirty="0">
                <a:solidFill>
                  <a:schemeClr val="accent1">
                    <a:lumMod val="60000"/>
                    <a:lumOff val="40000"/>
                  </a:schemeClr>
                </a:solidFill>
              </a:rPr>
              <a:t>und </a:t>
            </a:r>
            <a:r>
              <a:rPr lang="de-DE" sz="1600" dirty="0" smtClean="0">
                <a:solidFill>
                  <a:schemeClr val="accent1">
                    <a:lumMod val="60000"/>
                    <a:lumOff val="40000"/>
                  </a:schemeClr>
                </a:solidFill>
              </a:rPr>
              <a:t>erlebnisreich</a:t>
            </a:r>
            <a:endParaRPr lang="de-DE" sz="1600" dirty="0">
              <a:solidFill>
                <a:schemeClr val="accent1">
                  <a:lumMod val="60000"/>
                  <a:lumOff val="40000"/>
                </a:schemeClr>
              </a:solidFill>
            </a:endParaRPr>
          </a:p>
        </p:txBody>
      </p:sp>
      <p:sp>
        <p:nvSpPr>
          <p:cNvPr id="2" name="Textfeld 1"/>
          <p:cNvSpPr txBox="1"/>
          <p:nvPr/>
        </p:nvSpPr>
        <p:spPr>
          <a:xfrm>
            <a:off x="6902506" y="3754704"/>
            <a:ext cx="3673784" cy="830997"/>
          </a:xfrm>
          <a:prstGeom prst="rect">
            <a:avLst/>
          </a:prstGeom>
          <a:noFill/>
        </p:spPr>
        <p:txBody>
          <a:bodyPr wrap="square" rtlCol="0">
            <a:spAutoFit/>
          </a:bodyPr>
          <a:lstStyle/>
          <a:p>
            <a:r>
              <a:rPr lang="de-DE" sz="4800" b="1" dirty="0" smtClean="0">
                <a:solidFill>
                  <a:srgbClr val="FF0000"/>
                </a:solidFill>
              </a:rPr>
              <a:t>Video</a:t>
            </a:r>
            <a:endParaRPr lang="de-DE" sz="4800" b="1" dirty="0">
              <a:solidFill>
                <a:srgbClr val="FF0000"/>
              </a:solidFill>
            </a:endParaRPr>
          </a:p>
        </p:txBody>
      </p:sp>
    </p:spTree>
    <p:extLst>
      <p:ext uri="{BB962C8B-B14F-4D97-AF65-F5344CB8AC3E}">
        <p14:creationId xmlns:p14="http://schemas.microsoft.com/office/powerpoint/2010/main" val="1025079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9304" y="1301132"/>
            <a:ext cx="2497509" cy="1477328"/>
          </a:xfrm>
          <a:prstGeom prst="rect">
            <a:avLst/>
          </a:prstGeom>
        </p:spPr>
        <p:txBody>
          <a:bodyPr wrap="square">
            <a:spAutoFit/>
          </a:bodyPr>
          <a:lstStyle/>
          <a:p>
            <a:r>
              <a:rPr lang="de-DE" b="1" dirty="0" smtClean="0">
                <a:solidFill>
                  <a:schemeClr val="accent1">
                    <a:lumMod val="60000"/>
                    <a:lumOff val="40000"/>
                  </a:schemeClr>
                </a:solidFill>
              </a:rPr>
              <a:t>Brückenschieber</a:t>
            </a:r>
            <a:endParaRPr lang="de-DE" b="1" dirty="0">
              <a:solidFill>
                <a:schemeClr val="accent1">
                  <a:lumMod val="60000"/>
                  <a:lumOff val="40000"/>
                </a:schemeClr>
              </a:solidFill>
            </a:endParaRPr>
          </a:p>
          <a:p>
            <a:endParaRPr lang="de-DE" b="1" dirty="0" smtClean="0">
              <a:solidFill>
                <a:schemeClr val="accent1">
                  <a:lumMod val="60000"/>
                  <a:lumOff val="40000"/>
                </a:schemeClr>
              </a:solidFill>
            </a:endParaRPr>
          </a:p>
          <a:p>
            <a:r>
              <a:rPr lang="de-DE" dirty="0" smtClean="0">
                <a:solidFill>
                  <a:schemeClr val="accent1">
                    <a:lumMod val="60000"/>
                    <a:lumOff val="40000"/>
                  </a:schemeClr>
                </a:solidFill>
              </a:rPr>
              <a:t>Test eines Prototyps</a:t>
            </a:r>
          </a:p>
          <a:p>
            <a:r>
              <a:rPr lang="de-DE" dirty="0" smtClean="0">
                <a:solidFill>
                  <a:schemeClr val="accent1">
                    <a:lumMod val="60000"/>
                    <a:lumOff val="40000"/>
                  </a:schemeClr>
                </a:solidFill>
              </a:rPr>
              <a:t>an der Brücke</a:t>
            </a:r>
          </a:p>
          <a:p>
            <a:r>
              <a:rPr lang="de-DE" dirty="0" smtClean="0">
                <a:solidFill>
                  <a:schemeClr val="accent1">
                    <a:lumMod val="60000"/>
                    <a:lumOff val="40000"/>
                  </a:schemeClr>
                </a:solidFill>
              </a:rPr>
              <a:t>„Alte Badeanstalt“</a:t>
            </a:r>
          </a:p>
        </p:txBody>
      </p:sp>
      <p:pic>
        <p:nvPicPr>
          <p:cNvPr id="9218" name="Picture 2" descr="D:\DSC_47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927" t="8370" b="19411"/>
          <a:stretch/>
        </p:blipFill>
        <p:spPr bwMode="auto">
          <a:xfrm>
            <a:off x="3426979" y="1675051"/>
            <a:ext cx="8105426" cy="4345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47"/>
          <a:stretch/>
        </p:blipFill>
        <p:spPr bwMode="auto">
          <a:xfrm>
            <a:off x="1573660" y="3018329"/>
            <a:ext cx="2481376" cy="3118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89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876258" y="2088038"/>
            <a:ext cx="10685046" cy="3001852"/>
            <a:chOff x="876258" y="1699622"/>
            <a:chExt cx="10685046" cy="3001852"/>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58" y="1699622"/>
              <a:ext cx="5350490" cy="300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595" y="1707715"/>
              <a:ext cx="5150709" cy="299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7289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702300" y="1409040"/>
            <a:ext cx="4787401" cy="1015663"/>
          </a:xfrm>
          <a:prstGeom prst="rect">
            <a:avLst/>
          </a:prstGeom>
          <a:noFill/>
        </p:spPr>
        <p:txBody>
          <a:bodyPr wrap="none" rtlCol="0">
            <a:spAutoFit/>
          </a:bodyPr>
          <a:lstStyle/>
          <a:p>
            <a:r>
              <a:rPr lang="de-DE" sz="6000" b="1" dirty="0" smtClean="0">
                <a:solidFill>
                  <a:schemeClr val="accent1">
                    <a:lumMod val="60000"/>
                    <a:lumOff val="40000"/>
                  </a:schemeClr>
                </a:solidFill>
              </a:rPr>
              <a:t>Vielen Dank!</a:t>
            </a:r>
            <a:endParaRPr lang="de-DE" sz="6000" b="1" dirty="0">
              <a:solidFill>
                <a:schemeClr val="accent1">
                  <a:lumMod val="60000"/>
                  <a:lumOff val="40000"/>
                </a:schemeClr>
              </a:solidFill>
            </a:endParaRPr>
          </a:p>
        </p:txBody>
      </p:sp>
      <p:sp>
        <p:nvSpPr>
          <p:cNvPr id="2" name="Ellipse 1"/>
          <p:cNvSpPr>
            <a:spLocks noChangeAspect="1"/>
          </p:cNvSpPr>
          <p:nvPr/>
        </p:nvSpPr>
        <p:spPr>
          <a:xfrm>
            <a:off x="2508526" y="2888857"/>
            <a:ext cx="2160000" cy="21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a:spLocks noChangeAspect="1"/>
          </p:cNvSpPr>
          <p:nvPr/>
        </p:nvSpPr>
        <p:spPr>
          <a:xfrm>
            <a:off x="5016000" y="2887509"/>
            <a:ext cx="2160000" cy="2160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a:spLocks noChangeAspect="1"/>
          </p:cNvSpPr>
          <p:nvPr/>
        </p:nvSpPr>
        <p:spPr>
          <a:xfrm>
            <a:off x="7539356" y="2886161"/>
            <a:ext cx="2160000" cy="216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3042314" y="3242886"/>
            <a:ext cx="1092424" cy="1446550"/>
          </a:xfrm>
          <a:prstGeom prst="rect">
            <a:avLst/>
          </a:prstGeom>
          <a:noFill/>
        </p:spPr>
        <p:txBody>
          <a:bodyPr wrap="square" rtlCol="0">
            <a:spAutoFit/>
          </a:bodyPr>
          <a:lstStyle/>
          <a:p>
            <a:pPr algn="ctr"/>
            <a:r>
              <a:rPr lang="de-DE" sz="8800" b="1" dirty="0" smtClean="0"/>
              <a:t>?</a:t>
            </a:r>
            <a:endParaRPr lang="de-DE" sz="8800" b="1" dirty="0"/>
          </a:p>
        </p:txBody>
      </p:sp>
      <p:sp>
        <p:nvSpPr>
          <p:cNvPr id="10" name="Textfeld 9"/>
          <p:cNvSpPr txBox="1"/>
          <p:nvPr/>
        </p:nvSpPr>
        <p:spPr>
          <a:xfrm>
            <a:off x="5549788" y="3241538"/>
            <a:ext cx="1092424" cy="1446550"/>
          </a:xfrm>
          <a:prstGeom prst="rect">
            <a:avLst/>
          </a:prstGeom>
          <a:noFill/>
        </p:spPr>
        <p:txBody>
          <a:bodyPr wrap="square" rtlCol="0">
            <a:spAutoFit/>
          </a:bodyPr>
          <a:lstStyle/>
          <a:p>
            <a:pPr algn="ctr"/>
            <a:r>
              <a:rPr lang="de-DE" sz="8800" b="1" dirty="0" smtClean="0"/>
              <a:t>?</a:t>
            </a:r>
            <a:endParaRPr lang="de-DE" sz="8800" b="1" dirty="0"/>
          </a:p>
        </p:txBody>
      </p:sp>
      <p:sp>
        <p:nvSpPr>
          <p:cNvPr id="11" name="Textfeld 10"/>
          <p:cNvSpPr txBox="1"/>
          <p:nvPr/>
        </p:nvSpPr>
        <p:spPr>
          <a:xfrm>
            <a:off x="8073144" y="3241538"/>
            <a:ext cx="1092424" cy="1446550"/>
          </a:xfrm>
          <a:prstGeom prst="rect">
            <a:avLst/>
          </a:prstGeom>
          <a:noFill/>
        </p:spPr>
        <p:txBody>
          <a:bodyPr wrap="square" rtlCol="0">
            <a:spAutoFit/>
          </a:bodyPr>
          <a:lstStyle/>
          <a:p>
            <a:pPr algn="ctr"/>
            <a:r>
              <a:rPr lang="de-DE" sz="8800" b="1" dirty="0" smtClean="0"/>
              <a:t>?</a:t>
            </a:r>
            <a:endParaRPr lang="de-DE" sz="8800" b="1" dirty="0"/>
          </a:p>
        </p:txBody>
      </p:sp>
    </p:spTree>
    <p:extLst>
      <p:ext uri="{BB962C8B-B14F-4D97-AF65-F5344CB8AC3E}">
        <p14:creationId xmlns:p14="http://schemas.microsoft.com/office/powerpoint/2010/main" val="169977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739305" y="720000"/>
            <a:ext cx="10816122" cy="3693319"/>
          </a:xfrm>
          <a:prstGeom prst="rect">
            <a:avLst/>
          </a:prstGeom>
        </p:spPr>
        <p:txBody>
          <a:bodyPr wrap="square">
            <a:spAutoFit/>
          </a:bodyPr>
          <a:lstStyle/>
          <a:p>
            <a:r>
              <a:rPr lang="de-DE" b="1" dirty="0" smtClean="0">
                <a:solidFill>
                  <a:schemeClr val="accent1">
                    <a:lumMod val="60000"/>
                    <a:lumOff val="40000"/>
                  </a:schemeClr>
                </a:solidFill>
              </a:rPr>
              <a:t>Terminkette Projekt „Rad statt Auto“</a:t>
            </a:r>
          </a:p>
          <a:p>
            <a:endParaRPr lang="de-DE" b="1" dirty="0">
              <a:solidFill>
                <a:schemeClr val="accent1">
                  <a:lumMod val="60000"/>
                  <a:lumOff val="40000"/>
                </a:schemeClr>
              </a:solidFill>
            </a:endParaRPr>
          </a:p>
          <a:p>
            <a:r>
              <a:rPr lang="de-DE" b="1" dirty="0" smtClean="0">
                <a:solidFill>
                  <a:schemeClr val="accent1">
                    <a:lumMod val="60000"/>
                    <a:lumOff val="40000"/>
                  </a:schemeClr>
                </a:solidFill>
              </a:rPr>
              <a:t>2016</a:t>
            </a:r>
          </a:p>
          <a:p>
            <a:endParaRPr lang="de-DE" b="1" dirty="0" smtClean="0">
              <a:solidFill>
                <a:schemeClr val="accent1">
                  <a:lumMod val="60000"/>
                  <a:lumOff val="40000"/>
                </a:schemeClr>
              </a:solidFill>
            </a:endParaRPr>
          </a:p>
          <a:p>
            <a:pPr marL="285750" indent="-285750">
              <a:buFont typeface="Arial" panose="020B0604020202020204" pitchFamily="34" charset="0"/>
              <a:buChar char="•"/>
            </a:pPr>
            <a:r>
              <a:rPr lang="de-DE" sz="1600" dirty="0" smtClean="0">
                <a:solidFill>
                  <a:schemeClr val="accent1">
                    <a:lumMod val="60000"/>
                    <a:lumOff val="40000"/>
                  </a:schemeClr>
                </a:solidFill>
              </a:rPr>
              <a:t>20. September	Workshop mit Fahrradverleihern (Einladung am 9. September)</a:t>
            </a:r>
          </a:p>
          <a:p>
            <a:pPr marL="285750" indent="-285750">
              <a:buFont typeface="Arial" panose="020B0604020202020204" pitchFamily="34" charset="0"/>
              <a:buChar char="•"/>
            </a:pPr>
            <a:r>
              <a:rPr lang="de-DE" sz="1600" dirty="0" smtClean="0">
                <a:solidFill>
                  <a:schemeClr val="accent1">
                    <a:lumMod val="60000"/>
                    <a:lumOff val="40000"/>
                  </a:schemeClr>
                </a:solidFill>
              </a:rPr>
              <a:t>27. Oktober	Vorstellung des Projektes in der Arbeitsgruppe „Wir für Lübbenau“</a:t>
            </a:r>
          </a:p>
          <a:p>
            <a:pPr marL="285750" indent="-285750">
              <a:buFont typeface="Arial" panose="020B0604020202020204" pitchFamily="34" charset="0"/>
              <a:buChar char="•"/>
            </a:pPr>
            <a:endParaRPr lang="de-DE" sz="1600" dirty="0">
              <a:solidFill>
                <a:schemeClr val="accent1">
                  <a:lumMod val="60000"/>
                  <a:lumOff val="40000"/>
                </a:schemeClr>
              </a:solidFill>
            </a:endParaRPr>
          </a:p>
          <a:p>
            <a:endParaRPr lang="de-DE" sz="1600" b="1" dirty="0" smtClean="0">
              <a:solidFill>
                <a:schemeClr val="accent1">
                  <a:lumMod val="60000"/>
                  <a:lumOff val="40000"/>
                </a:schemeClr>
              </a:solidFill>
            </a:endParaRPr>
          </a:p>
          <a:p>
            <a:r>
              <a:rPr lang="de-DE" sz="1600" b="1" dirty="0" smtClean="0">
                <a:solidFill>
                  <a:schemeClr val="accent1">
                    <a:lumMod val="60000"/>
                    <a:lumOff val="40000"/>
                  </a:schemeClr>
                </a:solidFill>
              </a:rPr>
              <a:t>2017</a:t>
            </a:r>
          </a:p>
          <a:p>
            <a:endParaRPr lang="de-DE" sz="1600" b="1" dirty="0" smtClean="0">
              <a:solidFill>
                <a:schemeClr val="accent1">
                  <a:lumMod val="60000"/>
                  <a:lumOff val="40000"/>
                </a:schemeClr>
              </a:solidFill>
            </a:endParaRPr>
          </a:p>
          <a:p>
            <a:pPr marL="285750" indent="-285750">
              <a:buFont typeface="Arial" panose="020B0604020202020204" pitchFamily="34" charset="0"/>
              <a:buChar char="•"/>
            </a:pPr>
            <a:r>
              <a:rPr lang="de-DE" b="1" dirty="0" smtClean="0">
                <a:solidFill>
                  <a:schemeClr val="accent1">
                    <a:lumMod val="60000"/>
                    <a:lumOff val="40000"/>
                  </a:schemeClr>
                </a:solidFill>
              </a:rPr>
              <a:t>Mai		Erster Flyer fertig</a:t>
            </a:r>
          </a:p>
          <a:p>
            <a:pPr marL="285750" indent="-285750">
              <a:buFont typeface="Arial" panose="020B0604020202020204" pitchFamily="34" charset="0"/>
              <a:buChar char="•"/>
            </a:pPr>
            <a:r>
              <a:rPr lang="de-DE" sz="1600" dirty="0" smtClean="0">
                <a:solidFill>
                  <a:schemeClr val="accent1">
                    <a:lumMod val="60000"/>
                    <a:lumOff val="40000"/>
                  </a:schemeClr>
                </a:solidFill>
              </a:rPr>
              <a:t>23. Mai	Vorstellung des Projektes bei Lutz </a:t>
            </a:r>
            <a:r>
              <a:rPr lang="de-DE" sz="1600" dirty="0" err="1" smtClean="0">
                <a:solidFill>
                  <a:schemeClr val="accent1">
                    <a:lumMod val="60000"/>
                    <a:lumOff val="40000"/>
                  </a:schemeClr>
                </a:solidFill>
              </a:rPr>
              <a:t>Puhlmann</a:t>
            </a:r>
            <a:r>
              <a:rPr lang="de-DE" sz="1600" dirty="0" smtClean="0">
                <a:solidFill>
                  <a:schemeClr val="accent1">
                    <a:lumMod val="60000"/>
                    <a:lumOff val="40000"/>
                  </a:schemeClr>
                </a:solidFill>
              </a:rPr>
              <a:t> (Landesamt für Bauen und Verkehr (LBV))</a:t>
            </a:r>
          </a:p>
          <a:p>
            <a:pPr marL="285750" indent="-285750">
              <a:buFont typeface="Arial" panose="020B0604020202020204" pitchFamily="34" charset="0"/>
              <a:buChar char="•"/>
            </a:pPr>
            <a:r>
              <a:rPr lang="de-DE" sz="1600" dirty="0" smtClean="0">
                <a:solidFill>
                  <a:schemeClr val="accent1">
                    <a:lumMod val="60000"/>
                    <a:lumOff val="40000"/>
                  </a:schemeClr>
                </a:solidFill>
              </a:rPr>
              <a:t>November</a:t>
            </a:r>
            <a:r>
              <a:rPr lang="de-DE" sz="1600" dirty="0" smtClean="0">
                <a:solidFill>
                  <a:schemeClr val="accent1">
                    <a:lumMod val="60000"/>
                    <a:lumOff val="40000"/>
                  </a:schemeClr>
                </a:solidFill>
              </a:rPr>
              <a:t>	Bewilligung Projekt beim Projektträger Jülich (</a:t>
            </a:r>
            <a:r>
              <a:rPr lang="de-DE" sz="1600" dirty="0" err="1" smtClean="0">
                <a:solidFill>
                  <a:schemeClr val="accent1">
                    <a:lumMod val="60000"/>
                    <a:lumOff val="40000"/>
                  </a:schemeClr>
                </a:solidFill>
              </a:rPr>
              <a:t>PtJ</a:t>
            </a:r>
            <a:r>
              <a:rPr lang="de-DE" sz="1600" dirty="0" smtClean="0">
                <a:solidFill>
                  <a:schemeClr val="accent1">
                    <a:lumMod val="60000"/>
                    <a:lumOff val="40000"/>
                  </a:schemeClr>
                </a:solidFill>
              </a:rPr>
              <a:t>)</a:t>
            </a:r>
          </a:p>
          <a:p>
            <a:endParaRPr lang="de-DE" sz="1600" dirty="0">
              <a:solidFill>
                <a:schemeClr val="accent1">
                  <a:lumMod val="60000"/>
                  <a:lumOff val="40000"/>
                </a:schemeClr>
              </a:solidFill>
            </a:endParaRPr>
          </a:p>
        </p:txBody>
      </p:sp>
    </p:spTree>
    <p:extLst>
      <p:ext uri="{BB962C8B-B14F-4D97-AF65-F5344CB8AC3E}">
        <p14:creationId xmlns:p14="http://schemas.microsoft.com/office/powerpoint/2010/main" val="1881070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332000"/>
            <a:ext cx="6143051"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739305" y="1301132"/>
            <a:ext cx="2740270" cy="615553"/>
          </a:xfrm>
          <a:prstGeom prst="rect">
            <a:avLst/>
          </a:prstGeom>
        </p:spPr>
        <p:txBody>
          <a:bodyPr wrap="square">
            <a:spAutoFit/>
          </a:bodyPr>
          <a:lstStyle/>
          <a:p>
            <a:r>
              <a:rPr lang="de-DE" b="1" dirty="0" smtClean="0">
                <a:solidFill>
                  <a:schemeClr val="accent1">
                    <a:lumMod val="60000"/>
                    <a:lumOff val="40000"/>
                  </a:schemeClr>
                </a:solidFill>
              </a:rPr>
              <a:t>Flyer </a:t>
            </a:r>
          </a:p>
          <a:p>
            <a:r>
              <a:rPr lang="de-DE" sz="1600" dirty="0" smtClean="0">
                <a:solidFill>
                  <a:schemeClr val="accent1">
                    <a:lumMod val="60000"/>
                    <a:lumOff val="40000"/>
                  </a:schemeClr>
                </a:solidFill>
              </a:rPr>
              <a:t>Außenseite</a:t>
            </a:r>
            <a:endParaRPr lang="de-DE" sz="1600" dirty="0">
              <a:solidFill>
                <a:schemeClr val="accent1">
                  <a:lumMod val="60000"/>
                  <a:lumOff val="40000"/>
                </a:schemeClr>
              </a:solidFill>
            </a:endParaRPr>
          </a:p>
        </p:txBody>
      </p:sp>
    </p:spTree>
    <p:extLst>
      <p:ext uri="{BB962C8B-B14F-4D97-AF65-F5344CB8AC3E}">
        <p14:creationId xmlns:p14="http://schemas.microsoft.com/office/powerpoint/2010/main" val="371988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9305" y="1301132"/>
            <a:ext cx="1130438" cy="615553"/>
          </a:xfrm>
          <a:prstGeom prst="rect">
            <a:avLst/>
          </a:prstGeom>
        </p:spPr>
        <p:txBody>
          <a:bodyPr wrap="none">
            <a:spAutoFit/>
          </a:bodyPr>
          <a:lstStyle/>
          <a:p>
            <a:r>
              <a:rPr lang="de-DE" b="1" dirty="0" smtClean="0">
                <a:solidFill>
                  <a:schemeClr val="accent1">
                    <a:lumMod val="60000"/>
                    <a:lumOff val="40000"/>
                  </a:schemeClr>
                </a:solidFill>
              </a:rPr>
              <a:t>Flyer</a:t>
            </a:r>
          </a:p>
          <a:p>
            <a:r>
              <a:rPr lang="de-DE" sz="1600" dirty="0" smtClean="0">
                <a:solidFill>
                  <a:schemeClr val="accent1">
                    <a:lumMod val="60000"/>
                    <a:lumOff val="40000"/>
                  </a:schemeClr>
                </a:solidFill>
              </a:rPr>
              <a:t>Innenseite</a:t>
            </a:r>
            <a:endParaRPr lang="de-DE" sz="1600" dirty="0">
              <a:solidFill>
                <a:schemeClr val="accent1">
                  <a:lumMod val="60000"/>
                  <a:lumOff val="40000"/>
                </a:scheme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332000"/>
            <a:ext cx="6133563"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a:spLocks noChangeAspect="1"/>
          </p:cNvSpPr>
          <p:nvPr/>
        </p:nvSpPr>
        <p:spPr>
          <a:xfrm>
            <a:off x="8658478" y="2431855"/>
            <a:ext cx="1589885" cy="15898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24" y="2969398"/>
            <a:ext cx="4028358" cy="3031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867324" y="2969398"/>
            <a:ext cx="4028358" cy="303148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 Verbindung 5"/>
          <p:cNvCxnSpPr>
            <a:stCxn id="2" idx="2"/>
            <a:endCxn id="3" idx="3"/>
          </p:cNvCxnSpPr>
          <p:nvPr/>
        </p:nvCxnSpPr>
        <p:spPr>
          <a:xfrm flipH="1">
            <a:off x="4895682" y="3226798"/>
            <a:ext cx="3762796" cy="125834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014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739304" y="718508"/>
            <a:ext cx="11034607" cy="5324535"/>
          </a:xfrm>
          <a:prstGeom prst="rect">
            <a:avLst/>
          </a:prstGeom>
        </p:spPr>
        <p:txBody>
          <a:bodyPr wrap="square">
            <a:spAutoFit/>
          </a:bodyPr>
          <a:lstStyle/>
          <a:p>
            <a:r>
              <a:rPr lang="de-DE" b="1" dirty="0" smtClean="0">
                <a:solidFill>
                  <a:schemeClr val="accent1">
                    <a:lumMod val="60000"/>
                    <a:lumOff val="40000"/>
                  </a:schemeClr>
                </a:solidFill>
              </a:rPr>
              <a:t>Terminkette Projekt „Rad statt Auto“</a:t>
            </a:r>
          </a:p>
          <a:p>
            <a:endParaRPr lang="de-DE" b="1" dirty="0">
              <a:solidFill>
                <a:schemeClr val="accent1">
                  <a:lumMod val="60000"/>
                  <a:lumOff val="40000"/>
                </a:schemeClr>
              </a:solidFill>
            </a:endParaRPr>
          </a:p>
          <a:p>
            <a:r>
              <a:rPr lang="de-DE" b="1" dirty="0" smtClean="0">
                <a:solidFill>
                  <a:schemeClr val="accent1">
                    <a:lumMod val="60000"/>
                    <a:lumOff val="40000"/>
                  </a:schemeClr>
                </a:solidFill>
              </a:rPr>
              <a:t>2018</a:t>
            </a:r>
          </a:p>
          <a:p>
            <a:endParaRPr lang="de-DE" b="1" dirty="0" smtClean="0">
              <a:solidFill>
                <a:schemeClr val="accent1">
                  <a:lumMod val="60000"/>
                  <a:lumOff val="40000"/>
                </a:schemeClr>
              </a:solidFill>
            </a:endParaRPr>
          </a:p>
          <a:p>
            <a:pPr marL="285750" indent="-285750">
              <a:buFont typeface="Arial" panose="020B0604020202020204" pitchFamily="34" charset="0"/>
              <a:buChar char="•"/>
            </a:pPr>
            <a:r>
              <a:rPr lang="de-DE" sz="1600" dirty="0" smtClean="0">
                <a:solidFill>
                  <a:schemeClr val="accent1">
                    <a:lumMod val="60000"/>
                    <a:lumOff val="40000"/>
                  </a:schemeClr>
                </a:solidFill>
              </a:rPr>
              <a:t>19. Januar	Vorstellung bei LBV, Wasserschutzpolizei</a:t>
            </a:r>
          </a:p>
          <a:p>
            <a:pPr marL="285750" indent="-285750">
              <a:buFont typeface="Arial" panose="020B0604020202020204" pitchFamily="34" charset="0"/>
              <a:buChar char="•"/>
            </a:pPr>
            <a:r>
              <a:rPr lang="de-DE" sz="1600" dirty="0" smtClean="0">
                <a:solidFill>
                  <a:schemeClr val="accent1">
                    <a:lumMod val="60000"/>
                    <a:lumOff val="40000"/>
                  </a:schemeClr>
                </a:solidFill>
              </a:rPr>
              <a:t>Ab März	Internetauftritt auf der Homepage der Stadt Lübbenau/Spreewald</a:t>
            </a:r>
          </a:p>
          <a:p>
            <a:pPr marL="285750" indent="-285750">
              <a:buFont typeface="Arial" panose="020B0604020202020204" pitchFamily="34" charset="0"/>
              <a:buChar char="•"/>
            </a:pPr>
            <a:r>
              <a:rPr lang="de-DE" sz="1600" dirty="0" smtClean="0">
                <a:solidFill>
                  <a:schemeClr val="accent1">
                    <a:lumMod val="60000"/>
                    <a:lumOff val="40000"/>
                  </a:schemeClr>
                </a:solidFill>
              </a:rPr>
              <a:t>20. März	Vorstellung des Projektes in der Sitzung des Wirtschafts- und Bauausschusses</a:t>
            </a:r>
          </a:p>
          <a:p>
            <a:pPr marL="285750" indent="-285750">
              <a:buFont typeface="Arial" panose="020B0604020202020204" pitchFamily="34" charset="0"/>
              <a:buChar char="•"/>
            </a:pPr>
            <a:r>
              <a:rPr lang="de-DE" sz="1600" dirty="0" smtClean="0">
                <a:solidFill>
                  <a:schemeClr val="accent1">
                    <a:lumMod val="60000"/>
                    <a:lumOff val="40000"/>
                  </a:schemeClr>
                </a:solidFill>
              </a:rPr>
              <a:t>31. März	Artikel in Lausitzer Rundschau, detaillierte Darstellung Brückenschieber</a:t>
            </a:r>
          </a:p>
          <a:p>
            <a:pPr marL="285750" indent="-285750">
              <a:buFont typeface="Arial" panose="020B0604020202020204" pitchFamily="34" charset="0"/>
              <a:buChar char="•"/>
            </a:pPr>
            <a:r>
              <a:rPr lang="de-DE" sz="1600" dirty="0" smtClean="0">
                <a:solidFill>
                  <a:schemeClr val="accent1">
                    <a:lumMod val="60000"/>
                    <a:lumOff val="40000"/>
                  </a:schemeClr>
                </a:solidFill>
              </a:rPr>
              <a:t>5. Juni		Sitzung der Arbeitsgruppe Vergabe: Beratung zur Vergabe „Prototyp Brückenschieber“ und </a:t>
            </a:r>
          </a:p>
          <a:p>
            <a:r>
              <a:rPr lang="de-DE" sz="1600" dirty="0">
                <a:solidFill>
                  <a:schemeClr val="accent1">
                    <a:lumMod val="60000"/>
                    <a:lumOff val="40000"/>
                  </a:schemeClr>
                </a:solidFill>
              </a:rPr>
              <a:t>	</a:t>
            </a:r>
            <a:r>
              <a:rPr lang="de-DE" sz="1600" dirty="0" smtClean="0">
                <a:solidFill>
                  <a:schemeClr val="accent1">
                    <a:lumMod val="60000"/>
                    <a:lumOff val="40000"/>
                  </a:schemeClr>
                </a:solidFill>
              </a:rPr>
              <a:t>	„Prototyp Radschober“</a:t>
            </a:r>
          </a:p>
          <a:p>
            <a:r>
              <a:rPr lang="de-DE" sz="1600" dirty="0">
                <a:solidFill>
                  <a:schemeClr val="accent1">
                    <a:lumMod val="60000"/>
                    <a:lumOff val="40000"/>
                  </a:schemeClr>
                </a:solidFill>
              </a:rPr>
              <a:t>	</a:t>
            </a:r>
            <a:r>
              <a:rPr lang="de-DE" sz="1600" dirty="0" smtClean="0">
                <a:solidFill>
                  <a:schemeClr val="accent1">
                    <a:lumMod val="60000"/>
                    <a:lumOff val="40000"/>
                  </a:schemeClr>
                </a:solidFill>
              </a:rPr>
              <a:t>	Sitzung des Bauausschusses: Nachfrage von Martin Richter bzgl. des Brückenschiebers</a:t>
            </a:r>
          </a:p>
          <a:p>
            <a:pPr marL="285750" indent="-285750">
              <a:buFont typeface="Arial" panose="020B0604020202020204" pitchFamily="34" charset="0"/>
              <a:buChar char="•"/>
            </a:pPr>
            <a:r>
              <a:rPr lang="de-DE" b="1" dirty="0" smtClean="0">
                <a:solidFill>
                  <a:schemeClr val="accent1">
                    <a:lumMod val="60000"/>
                    <a:lumOff val="40000"/>
                  </a:schemeClr>
                </a:solidFill>
              </a:rPr>
              <a:t>8. Juli	Präsentation des Projektes beim Kahnkorso </a:t>
            </a:r>
          </a:p>
          <a:p>
            <a:pPr marL="285750" indent="-285750">
              <a:buFont typeface="Arial" panose="020B0604020202020204" pitchFamily="34" charset="0"/>
              <a:buChar char="•"/>
            </a:pPr>
            <a:r>
              <a:rPr lang="de-DE" b="1" dirty="0" smtClean="0">
                <a:solidFill>
                  <a:schemeClr val="accent1">
                    <a:lumMod val="60000"/>
                    <a:lumOff val="40000"/>
                  </a:schemeClr>
                </a:solidFill>
              </a:rPr>
              <a:t>Aug.-Sept.	Forschungs-Fahrrad-Verleih in der Poststraße geöffnet</a:t>
            </a:r>
          </a:p>
          <a:p>
            <a:pPr marL="285750" indent="-285750">
              <a:buFont typeface="Arial" panose="020B0604020202020204" pitchFamily="34" charset="0"/>
              <a:buChar char="•"/>
            </a:pPr>
            <a:r>
              <a:rPr lang="de-DE" b="1" dirty="0" smtClean="0">
                <a:solidFill>
                  <a:schemeClr val="accent1">
                    <a:lumMod val="60000"/>
                    <a:lumOff val="40000"/>
                  </a:schemeClr>
                </a:solidFill>
              </a:rPr>
              <a:t>1. Sept.	Präsentation des Projektes beim Lindenfest</a:t>
            </a:r>
          </a:p>
          <a:p>
            <a:pPr marL="285750" indent="-285750">
              <a:buFont typeface="Arial" panose="020B0604020202020204" pitchFamily="34" charset="0"/>
              <a:buChar char="•"/>
            </a:pPr>
            <a:r>
              <a:rPr lang="de-DE" b="1" dirty="0" smtClean="0">
                <a:solidFill>
                  <a:schemeClr val="accent1">
                    <a:lumMod val="60000"/>
                    <a:lumOff val="40000"/>
                  </a:schemeClr>
                </a:solidFill>
              </a:rPr>
              <a:t>12. Sept.	Sitzung des Hauptausschusses: Detaillierte Vorstellung des Projektes (TOP 21, 		Sitzungsanlage 5</a:t>
            </a:r>
            <a:r>
              <a:rPr lang="de-DE" b="1" dirty="0" smtClean="0">
                <a:solidFill>
                  <a:schemeClr val="accent1">
                    <a:lumMod val="60000"/>
                    <a:lumOff val="40000"/>
                  </a:schemeClr>
                </a:solidFill>
              </a:rPr>
              <a:t>)</a:t>
            </a:r>
          </a:p>
          <a:p>
            <a:pPr marL="285750" indent="-285750">
              <a:buFont typeface="Arial" panose="020B0604020202020204" pitchFamily="34" charset="0"/>
              <a:buChar char="•"/>
            </a:pPr>
            <a:r>
              <a:rPr lang="de-DE" sz="1600" dirty="0">
                <a:solidFill>
                  <a:schemeClr val="accent1">
                    <a:lumMod val="60000"/>
                    <a:lumOff val="40000"/>
                  </a:schemeClr>
                </a:solidFill>
              </a:rPr>
              <a:t>2. Oktober	Antrag auf wasserrechtliche </a:t>
            </a:r>
            <a:r>
              <a:rPr lang="de-DE" sz="1600" dirty="0" smtClean="0">
                <a:solidFill>
                  <a:schemeClr val="accent1">
                    <a:lumMod val="60000"/>
                    <a:lumOff val="40000"/>
                  </a:schemeClr>
                </a:solidFill>
              </a:rPr>
              <a:t>Erlaubnis</a:t>
            </a:r>
            <a:endParaRPr lang="de-DE" sz="1600" b="1" dirty="0" smtClean="0">
              <a:solidFill>
                <a:schemeClr val="accent1">
                  <a:lumMod val="60000"/>
                  <a:lumOff val="40000"/>
                </a:schemeClr>
              </a:solidFill>
            </a:endParaRPr>
          </a:p>
          <a:p>
            <a:pPr marL="285750" indent="-285750">
              <a:buFont typeface="Arial" panose="020B0604020202020204" pitchFamily="34" charset="0"/>
              <a:buChar char="•"/>
            </a:pPr>
            <a:r>
              <a:rPr lang="de-DE" sz="1600" dirty="0" smtClean="0">
                <a:solidFill>
                  <a:schemeClr val="accent1">
                    <a:lumMod val="60000"/>
                    <a:lumOff val="40000"/>
                  </a:schemeClr>
                </a:solidFill>
              </a:rPr>
              <a:t>6. November	Sitzung des Bauausschusses, Nachfrage von Martin Richter zum aktuellen Sachstand 			„Brückenschieber“</a:t>
            </a:r>
          </a:p>
          <a:p>
            <a:pPr marL="285750" indent="-285750">
              <a:buFont typeface="Arial" panose="020B0604020202020204" pitchFamily="34" charset="0"/>
              <a:buChar char="•"/>
            </a:pPr>
            <a:r>
              <a:rPr lang="de-DE" sz="1600" dirty="0" smtClean="0">
                <a:solidFill>
                  <a:schemeClr val="accent1">
                    <a:lumMod val="60000"/>
                    <a:lumOff val="40000"/>
                  </a:schemeClr>
                </a:solidFill>
              </a:rPr>
              <a:t>28. November	Präsentation des aktuellen Sachstandes im 34. Stadtforum der LÜBBENAUBRÜCKE</a:t>
            </a:r>
            <a:endParaRPr lang="de-DE" sz="1600" dirty="0">
              <a:solidFill>
                <a:schemeClr val="accent1">
                  <a:lumMod val="60000"/>
                  <a:lumOff val="40000"/>
                </a:schemeClr>
              </a:solidFill>
            </a:endParaRPr>
          </a:p>
        </p:txBody>
      </p:sp>
    </p:spTree>
    <p:extLst>
      <p:ext uri="{BB962C8B-B14F-4D97-AF65-F5344CB8AC3E}">
        <p14:creationId xmlns:p14="http://schemas.microsoft.com/office/powerpoint/2010/main" val="2458989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9305" y="1301132"/>
            <a:ext cx="2852063" cy="615553"/>
          </a:xfrm>
          <a:prstGeom prst="rect">
            <a:avLst/>
          </a:prstGeom>
        </p:spPr>
        <p:txBody>
          <a:bodyPr wrap="none">
            <a:spAutoFit/>
          </a:bodyPr>
          <a:lstStyle/>
          <a:p>
            <a:r>
              <a:rPr lang="de-DE" b="1" dirty="0" smtClean="0">
                <a:solidFill>
                  <a:schemeClr val="accent1">
                    <a:lumMod val="60000"/>
                    <a:lumOff val="40000"/>
                  </a:schemeClr>
                </a:solidFill>
              </a:rPr>
              <a:t>Präsentation Kahnkorso</a:t>
            </a:r>
          </a:p>
          <a:p>
            <a:r>
              <a:rPr lang="de-DE" sz="1600" dirty="0" smtClean="0">
                <a:solidFill>
                  <a:schemeClr val="accent1">
                    <a:lumMod val="60000"/>
                    <a:lumOff val="40000"/>
                  </a:schemeClr>
                </a:solidFill>
              </a:rPr>
              <a:t>8. Juli 2018</a:t>
            </a:r>
            <a:endParaRPr lang="de-DE" sz="1600" dirty="0">
              <a:solidFill>
                <a:schemeClr val="accent1">
                  <a:lumMod val="60000"/>
                  <a:lumOff val="40000"/>
                </a:schemeClr>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332000"/>
            <a:ext cx="6436556"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139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9305" y="1301132"/>
            <a:ext cx="3275320" cy="615553"/>
          </a:xfrm>
          <a:prstGeom prst="rect">
            <a:avLst/>
          </a:prstGeom>
        </p:spPr>
        <p:txBody>
          <a:bodyPr wrap="none">
            <a:spAutoFit/>
          </a:bodyPr>
          <a:lstStyle/>
          <a:p>
            <a:r>
              <a:rPr lang="de-DE" b="1" dirty="0" smtClean="0">
                <a:solidFill>
                  <a:schemeClr val="accent1">
                    <a:lumMod val="60000"/>
                    <a:lumOff val="40000"/>
                  </a:schemeClr>
                </a:solidFill>
              </a:rPr>
              <a:t>Forschungs-Fahrrad-Verleih</a:t>
            </a:r>
          </a:p>
          <a:p>
            <a:r>
              <a:rPr lang="de-DE" sz="1600" dirty="0" smtClean="0">
                <a:solidFill>
                  <a:schemeClr val="accent1">
                    <a:lumMod val="60000"/>
                    <a:lumOff val="40000"/>
                  </a:schemeClr>
                </a:solidFill>
              </a:rPr>
              <a:t>August bis September</a:t>
            </a:r>
            <a:endParaRPr lang="de-DE" sz="1600" dirty="0">
              <a:solidFill>
                <a:schemeClr val="accent1">
                  <a:lumMod val="60000"/>
                  <a:lumOff val="40000"/>
                </a:schemeClr>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338" y="1332000"/>
            <a:ext cx="3076667"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32000"/>
            <a:ext cx="3076667"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4673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9305" y="1301132"/>
            <a:ext cx="3416320" cy="615553"/>
          </a:xfrm>
          <a:prstGeom prst="rect">
            <a:avLst/>
          </a:prstGeom>
        </p:spPr>
        <p:txBody>
          <a:bodyPr wrap="none">
            <a:spAutoFit/>
          </a:bodyPr>
          <a:lstStyle/>
          <a:p>
            <a:r>
              <a:rPr lang="de-DE" b="1" dirty="0" smtClean="0">
                <a:solidFill>
                  <a:schemeClr val="accent1">
                    <a:lumMod val="60000"/>
                    <a:lumOff val="40000"/>
                  </a:schemeClr>
                </a:solidFill>
              </a:rPr>
              <a:t>Präsentation beim Lindenfest</a:t>
            </a:r>
          </a:p>
          <a:p>
            <a:r>
              <a:rPr lang="de-DE" sz="1600" dirty="0" smtClean="0">
                <a:solidFill>
                  <a:schemeClr val="accent1">
                    <a:lumMod val="60000"/>
                    <a:lumOff val="40000"/>
                  </a:schemeClr>
                </a:solidFill>
              </a:rPr>
              <a:t>1. September 2018</a:t>
            </a:r>
            <a:endParaRPr lang="de-DE" sz="1600" dirty="0">
              <a:solidFill>
                <a:schemeClr val="accent1">
                  <a:lumMod val="60000"/>
                  <a:lumOff val="40000"/>
                </a:schemeClr>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49" t="-1" r="30781" b="12254"/>
          <a:stretch/>
        </p:blipFill>
        <p:spPr bwMode="auto">
          <a:xfrm>
            <a:off x="7744222" y="1764064"/>
            <a:ext cx="3820607" cy="381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C:\Users\michael\AppData\Local\Temp\IMG-20180901-WA0007.jpg"/>
          <p:cNvPicPr>
            <a:picLocks noChangeAspect="1" noChangeArrowheads="1"/>
          </p:cNvPicPr>
          <p:nvPr/>
        </p:nvPicPr>
        <p:blipFill rotWithShape="1">
          <a:blip r:embed="rId3">
            <a:extLst>
              <a:ext uri="{28A0092B-C50C-407E-A947-70E740481C1C}">
                <a14:useLocalDpi xmlns:a14="http://schemas.microsoft.com/office/drawing/2010/main" val="0"/>
              </a:ext>
            </a:extLst>
          </a:blip>
          <a:srcRect l="21527" t="3902" r="19391"/>
          <a:stretch/>
        </p:blipFill>
        <p:spPr bwMode="auto">
          <a:xfrm>
            <a:off x="3343908" y="1764064"/>
            <a:ext cx="4176519" cy="382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799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9305" y="1301132"/>
            <a:ext cx="3387402" cy="2092881"/>
          </a:xfrm>
          <a:prstGeom prst="rect">
            <a:avLst/>
          </a:prstGeom>
        </p:spPr>
        <p:txBody>
          <a:bodyPr wrap="none">
            <a:spAutoFit/>
          </a:bodyPr>
          <a:lstStyle/>
          <a:p>
            <a:r>
              <a:rPr lang="de-DE" b="1" dirty="0" smtClean="0">
                <a:solidFill>
                  <a:schemeClr val="accent1">
                    <a:lumMod val="60000"/>
                    <a:lumOff val="40000"/>
                  </a:schemeClr>
                </a:solidFill>
              </a:rPr>
              <a:t>Brückenschieber</a:t>
            </a:r>
          </a:p>
          <a:p>
            <a:r>
              <a:rPr lang="de-DE" sz="1600" dirty="0" smtClean="0">
                <a:solidFill>
                  <a:schemeClr val="accent1">
                    <a:lumMod val="60000"/>
                    <a:lumOff val="40000"/>
                  </a:schemeClr>
                </a:solidFill>
              </a:rPr>
              <a:t>Umfeld / Funktion</a:t>
            </a:r>
          </a:p>
          <a:p>
            <a:endParaRPr lang="de-DE" sz="1600" dirty="0">
              <a:solidFill>
                <a:schemeClr val="accent1">
                  <a:lumMod val="60000"/>
                  <a:lumOff val="40000"/>
                </a:schemeClr>
              </a:solidFill>
            </a:endParaRPr>
          </a:p>
          <a:p>
            <a:r>
              <a:rPr lang="de-DE" sz="1600" dirty="0" smtClean="0">
                <a:solidFill>
                  <a:schemeClr val="accent1">
                    <a:lumMod val="60000"/>
                    <a:lumOff val="40000"/>
                  </a:schemeClr>
                </a:solidFill>
              </a:rPr>
              <a:t>Präsentation im Hauptausschuss</a:t>
            </a:r>
          </a:p>
          <a:p>
            <a:r>
              <a:rPr lang="de-DE" sz="1600" dirty="0" smtClean="0">
                <a:solidFill>
                  <a:schemeClr val="accent1">
                    <a:lumMod val="60000"/>
                    <a:lumOff val="40000"/>
                  </a:schemeClr>
                </a:solidFill>
              </a:rPr>
              <a:t>am 12.09. 2018 | TOP 21, Anlage 5</a:t>
            </a:r>
          </a:p>
          <a:p>
            <a:endParaRPr lang="de-DE" sz="1600" dirty="0">
              <a:solidFill>
                <a:schemeClr val="accent1">
                  <a:lumMod val="60000"/>
                  <a:lumOff val="40000"/>
                </a:schemeClr>
              </a:solidFill>
            </a:endParaRPr>
          </a:p>
          <a:p>
            <a:r>
              <a:rPr lang="de-DE" sz="1600" dirty="0" smtClean="0">
                <a:solidFill>
                  <a:schemeClr val="accent1">
                    <a:lumMod val="60000"/>
                    <a:lumOff val="40000"/>
                  </a:schemeClr>
                </a:solidFill>
              </a:rPr>
              <a:t>Dimension des Brückenschiebers</a:t>
            </a:r>
          </a:p>
          <a:p>
            <a:r>
              <a:rPr lang="de-DE" sz="1600" dirty="0" smtClean="0">
                <a:solidFill>
                  <a:schemeClr val="accent1">
                    <a:lumMod val="60000"/>
                    <a:lumOff val="40000"/>
                  </a:schemeClr>
                </a:solidFill>
              </a:rPr>
              <a:t>ist anhand der Maße erkennbar</a:t>
            </a:r>
            <a:endParaRPr lang="de-DE" sz="1600" dirty="0">
              <a:solidFill>
                <a:schemeClr val="accent1">
                  <a:lumMod val="60000"/>
                  <a:lumOff val="40000"/>
                </a:schemeClr>
              </a:solidFill>
            </a:endParaRPr>
          </a:p>
        </p:txBody>
      </p:sp>
      <p:pic>
        <p:nvPicPr>
          <p:cNvPr id="5" name="Picture 4" descr="D:\Projekte\Brückenschieber\praesentation-02\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3936" y="1332000"/>
            <a:ext cx="6082460" cy="434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018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äsentation">
  <a:themeElements>
    <a:clrScheme name="Stadt Lübbenau/Spreewald">
      <a:dk1>
        <a:srgbClr val="000000"/>
      </a:dk1>
      <a:lt1>
        <a:sysClr val="window" lastClr="FFFFFF"/>
      </a:lt1>
      <a:dk2>
        <a:srgbClr val="034A90"/>
      </a:dk2>
      <a:lt2>
        <a:srgbClr val="E7E6E6"/>
      </a:lt2>
      <a:accent1>
        <a:srgbClr val="FFD965"/>
      </a:accent1>
      <a:accent2>
        <a:srgbClr val="ED7D31"/>
      </a:accent2>
      <a:accent3>
        <a:srgbClr val="A5A5A5"/>
      </a:accent3>
      <a:accent4>
        <a:srgbClr val="C490AA"/>
      </a:accent4>
      <a:accent5>
        <a:srgbClr val="4472C4"/>
      </a:accent5>
      <a:accent6>
        <a:srgbClr val="70AD47"/>
      </a:accent6>
      <a:hlink>
        <a:srgbClr val="FFFFFF"/>
      </a:hlink>
      <a:folHlink>
        <a:srgbClr val="F4B183"/>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äsentation" id="{A534242C-0C7C-4F1E-A22C-1415FF400601}" vid="{080C784A-C13F-40B0-AB35-A799004A0076}"/>
    </a:ext>
  </a:extLst>
</a:theme>
</file>

<file path=docProps/app.xml><?xml version="1.0" encoding="utf-8"?>
<Properties xmlns="http://schemas.openxmlformats.org/officeDocument/2006/extended-properties" xmlns:vt="http://schemas.openxmlformats.org/officeDocument/2006/docPropsVTypes">
  <Template>Präsentation</Template>
  <TotalTime>0</TotalTime>
  <Words>156</Words>
  <Application>Microsoft Office PowerPoint</Application>
  <PresentationFormat>Benutzerdefiniert</PresentationFormat>
  <Paragraphs>83</Paragraphs>
  <Slides>15</Slides>
  <Notes>0</Notes>
  <HiddenSlides>0</HiddenSlides>
  <MMClips>0</MMClip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Präsentation</vt:lpstr>
      <vt:lpstr>Jede große Idee, sobald sie in die Erscheinung tritt, wirkt tyrannisch.                        Johann Wolfgang von Goethe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Schäfer, Kerstin</dc:creator>
  <cp:lastModifiedBy>michael</cp:lastModifiedBy>
  <cp:revision>257</cp:revision>
  <dcterms:created xsi:type="dcterms:W3CDTF">2018-08-31T05:54:37Z</dcterms:created>
  <dcterms:modified xsi:type="dcterms:W3CDTF">2019-01-30T08:51:52Z</dcterms:modified>
</cp:coreProperties>
</file>